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72" r:id="rId4"/>
    <p:sldId id="273" r:id="rId5"/>
    <p:sldId id="274" r:id="rId6"/>
    <p:sldId id="277" r:id="rId7"/>
    <p:sldId id="275" r:id="rId8"/>
    <p:sldId id="278" r:id="rId9"/>
    <p:sldId id="279" r:id="rId10"/>
    <p:sldId id="28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qNaLerMNO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6.3: Cognitive Models </a:t>
            </a:r>
            <a:br>
              <a:rPr lang="en-US" dirty="0" smtClean="0"/>
            </a:br>
            <a:r>
              <a:rPr lang="en-US" dirty="0" smtClean="0"/>
              <a:t>of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9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Kohler</a:t>
            </a:r>
          </a:p>
          <a:p>
            <a:r>
              <a:rPr lang="en-US" dirty="0" smtClean="0"/>
              <a:t>Aha reaction</a:t>
            </a:r>
          </a:p>
          <a:p>
            <a:r>
              <a:rPr lang="en-US" dirty="0" smtClean="0"/>
              <a:t>Not a reflection of trial and error</a:t>
            </a:r>
          </a:p>
          <a:p>
            <a:r>
              <a:rPr lang="en-US" dirty="0" smtClean="0"/>
              <a:t>A sudden understanding of the solution</a:t>
            </a:r>
          </a:p>
          <a:p>
            <a:r>
              <a:rPr lang="en-US" dirty="0" smtClean="0"/>
              <a:t>Kohler’s research has shortcomings</a:t>
            </a:r>
          </a:p>
          <a:p>
            <a:pPr lvl="1"/>
            <a:r>
              <a:rPr lang="en-US" dirty="0" smtClean="0"/>
              <a:t>Didn’t record all research</a:t>
            </a:r>
          </a:p>
          <a:p>
            <a:pPr lvl="1"/>
            <a:r>
              <a:rPr lang="en-US" dirty="0" smtClean="0"/>
              <a:t>Observations are anecdotal and unsystematic</a:t>
            </a:r>
          </a:p>
          <a:p>
            <a:pPr lvl="1"/>
            <a:r>
              <a:rPr lang="en-US" dirty="0" smtClean="0"/>
              <a:t>Chimps in same cage—observational learning</a:t>
            </a:r>
          </a:p>
        </p:txBody>
      </p:sp>
    </p:spTree>
    <p:extLst>
      <p:ext uri="{BB962C8B-B14F-4D97-AF65-F5344CB8AC3E}">
        <p14:creationId xmlns:p14="http://schemas.microsoft.com/office/powerpoint/2010/main" val="108741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are Kohler’s chimps different </a:t>
            </a:r>
            <a:r>
              <a:rPr lang="en-US" smtClean="0"/>
              <a:t>from Thorndike’s </a:t>
            </a:r>
            <a:r>
              <a:rPr lang="en-US" dirty="0" smtClean="0"/>
              <a:t>cats?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7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#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Objective(s): </a:t>
            </a:r>
            <a:r>
              <a:rPr lang="en-US" dirty="0" smtClean="0"/>
              <a:t>Outline the evidence that supports latent learning and observational learning. Identify evidence of insight learning.</a:t>
            </a:r>
          </a:p>
          <a:p>
            <a:r>
              <a:rPr lang="en-US" dirty="0" smtClean="0"/>
              <a:t>Agenda</a:t>
            </a:r>
            <a:r>
              <a:rPr lang="en-US" dirty="0"/>
              <a:t>: </a:t>
            </a:r>
            <a:r>
              <a:rPr lang="en-US" dirty="0" err="1"/>
              <a:t>Bellwork</a:t>
            </a:r>
            <a:r>
              <a:rPr lang="en-US" dirty="0"/>
              <a:t>, </a:t>
            </a:r>
            <a:r>
              <a:rPr lang="en-US" dirty="0" smtClean="0"/>
              <a:t>6.3 </a:t>
            </a:r>
            <a:r>
              <a:rPr lang="en-US" dirty="0"/>
              <a:t>notes and discussion, Closure</a:t>
            </a:r>
          </a:p>
          <a:p>
            <a:r>
              <a:rPr lang="en-US" dirty="0" err="1"/>
              <a:t>Bellwork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What does S-R (Stimulus-Response) psychology lack?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8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Behaviorists did not believe thought played much of a causal role in learning. </a:t>
            </a:r>
          </a:p>
          <a:p>
            <a:r>
              <a:rPr lang="en-US" b="1" dirty="0" smtClean="0"/>
              <a:t>Radical Behaviorism</a:t>
            </a:r>
            <a:r>
              <a:rPr lang="en-US" dirty="0" smtClean="0"/>
              <a:t>-the belief that observable behavior, thinking, and emotion contribute to learning.</a:t>
            </a:r>
          </a:p>
          <a:p>
            <a:pPr lvl="1"/>
            <a:r>
              <a:rPr lang="en-US" dirty="0" smtClean="0"/>
              <a:t>Thinking and emotions ARE behaviors, they’re just not observable.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S-O-R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from S-R to S-O-R psychology in the past few decades; gradual transition from behaviorism to cognitivism</a:t>
            </a:r>
          </a:p>
          <a:p>
            <a:r>
              <a:rPr lang="en-US" dirty="0" smtClean="0"/>
              <a:t>The organism interprets the stimulus before providing a response.</a:t>
            </a:r>
          </a:p>
          <a:p>
            <a:pPr lvl="1"/>
            <a:r>
              <a:rPr lang="en-US" dirty="0" smtClean="0"/>
              <a:t>S and R is not mindless, or automatic</a:t>
            </a:r>
          </a:p>
          <a:p>
            <a:r>
              <a:rPr lang="en-US" dirty="0" smtClean="0"/>
              <a:t>Think of how you react to bad news…</a:t>
            </a:r>
          </a:p>
          <a:p>
            <a:pPr lvl="1"/>
            <a:r>
              <a:rPr lang="en-US" dirty="0" smtClean="0"/>
              <a:t>Is this your learned history?</a:t>
            </a:r>
          </a:p>
          <a:p>
            <a:pPr lvl="1"/>
            <a:r>
              <a:rPr lang="en-US" dirty="0" smtClean="0"/>
              <a:t>Is this your interpretation?</a:t>
            </a:r>
          </a:p>
          <a:p>
            <a:r>
              <a:rPr lang="en-US" dirty="0" smtClean="0"/>
              <a:t>S-O-R emphasizes the role of expectations in learning</a:t>
            </a:r>
          </a:p>
          <a:p>
            <a:pPr lvl="1"/>
            <a:r>
              <a:rPr lang="en-US" dirty="0" smtClean="0"/>
              <a:t>Thought is crucial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0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Tolman</a:t>
            </a:r>
            <a:r>
              <a:rPr lang="en-US" dirty="0" smtClean="0"/>
              <a:t> (1886-1959)</a:t>
            </a:r>
          </a:p>
          <a:p>
            <a:r>
              <a:rPr lang="en-US" dirty="0" smtClean="0"/>
              <a:t>Reinforcement is not the end-all, be-all of leaning</a:t>
            </a:r>
          </a:p>
          <a:p>
            <a:r>
              <a:rPr lang="en-US" b="1" dirty="0" smtClean="0"/>
              <a:t>Latent Learning</a:t>
            </a:r>
            <a:r>
              <a:rPr lang="en-US" dirty="0" smtClean="0"/>
              <a:t>-learning that is not directly observable</a:t>
            </a:r>
          </a:p>
          <a:p>
            <a:pPr lvl="1"/>
            <a:r>
              <a:rPr lang="en-US" dirty="0" smtClean="0"/>
              <a:t>We learn things without showing them</a:t>
            </a:r>
          </a:p>
          <a:p>
            <a:pPr lvl="1"/>
            <a:r>
              <a:rPr lang="en-US" dirty="0" smtClean="0"/>
              <a:t>Difference between competence and performance</a:t>
            </a:r>
          </a:p>
          <a:p>
            <a:pPr lvl="1"/>
            <a:r>
              <a:rPr lang="en-US" dirty="0" smtClean="0"/>
              <a:t>Reinforcement is not necessary for learning</a:t>
            </a:r>
          </a:p>
          <a:p>
            <a:r>
              <a:rPr lang="en-US" b="1" dirty="0" smtClean="0"/>
              <a:t>Cognitive Maps</a:t>
            </a:r>
            <a:r>
              <a:rPr lang="en-US" dirty="0" smtClean="0"/>
              <a:t>-spatial representations; internal spatial blueprint</a:t>
            </a:r>
          </a:p>
          <a:p>
            <a:pPr lvl="1"/>
            <a:r>
              <a:rPr lang="en-US" dirty="0" smtClean="0"/>
              <a:t>Research falsified that reinforcement is necessary for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2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image support latent learning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23" y="864486"/>
            <a:ext cx="7236427" cy="54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2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variant of latent learning</a:t>
            </a:r>
          </a:p>
          <a:p>
            <a:r>
              <a:rPr lang="en-US" dirty="0" smtClean="0"/>
              <a:t>Learning by watching others</a:t>
            </a:r>
          </a:p>
          <a:p>
            <a:pPr lvl="1"/>
            <a:r>
              <a:rPr lang="en-US" dirty="0" smtClean="0"/>
              <a:t>Models-parents, teachers, others</a:t>
            </a:r>
          </a:p>
          <a:p>
            <a:pPr lvl="1"/>
            <a:r>
              <a:rPr lang="en-US" dirty="0" smtClean="0"/>
              <a:t>We can learn without reinforcement by taking cues from others, sparing us the expense of having to learn everything firsthand</a:t>
            </a:r>
          </a:p>
          <a:p>
            <a:r>
              <a:rPr lang="en-US" dirty="0" smtClean="0"/>
              <a:t>Observational Learning of Aggression</a:t>
            </a:r>
          </a:p>
          <a:p>
            <a:pPr lvl="1"/>
            <a:r>
              <a:rPr lang="en-US" dirty="0" smtClean="0">
                <a:hlinkClick r:id="rId2"/>
              </a:rPr>
              <a:t>Bobo Doll Video</a:t>
            </a:r>
            <a:endParaRPr lang="en-US" dirty="0" smtClean="0"/>
          </a:p>
          <a:p>
            <a:pPr lvl="1"/>
            <a:r>
              <a:rPr lang="en-US" dirty="0" smtClean="0"/>
              <a:t>Replicability</a:t>
            </a:r>
          </a:p>
        </p:txBody>
      </p:sp>
    </p:spTree>
    <p:extLst>
      <p:ext uri="{BB962C8B-B14F-4D97-AF65-F5344CB8AC3E}">
        <p14:creationId xmlns:p14="http://schemas.microsoft.com/office/powerpoint/2010/main" val="93517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</a:t>
            </a:r>
            <a:br>
              <a:rPr lang="en-US" dirty="0" smtClean="0"/>
            </a:b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Media Violence and Real-World Aggression</a:t>
            </a:r>
          </a:p>
          <a:p>
            <a:pPr lvl="1"/>
            <a:r>
              <a:rPr lang="en-US" dirty="0"/>
              <a:t>Does exposure to media violence, such as in films, movies or video games, contribute to real-world violence?</a:t>
            </a:r>
          </a:p>
          <a:p>
            <a:r>
              <a:rPr lang="en-US" dirty="0"/>
              <a:t>Correlational studies report yes (Correlation vs Causation)</a:t>
            </a:r>
          </a:p>
          <a:p>
            <a:pPr lvl="1"/>
            <a:r>
              <a:rPr lang="en-US" dirty="0"/>
              <a:t>What are the initial levels of aggression?</a:t>
            </a:r>
          </a:p>
          <a:p>
            <a:pPr lvl="1"/>
            <a:r>
              <a:rPr lang="en-US" dirty="0"/>
              <a:t>Are aggressive children more likely to watch violent shows and act aggressively?</a:t>
            </a:r>
          </a:p>
          <a:p>
            <a:r>
              <a:rPr lang="en-US" dirty="0"/>
              <a:t>Longitudinal studies say yes (Rule out rival hypotheses)</a:t>
            </a:r>
          </a:p>
          <a:p>
            <a:pPr lvl="1"/>
            <a:r>
              <a:rPr lang="en-US" dirty="0"/>
              <a:t>More compelling causal link but are not true experiments (lack random assignment) </a:t>
            </a:r>
          </a:p>
          <a:p>
            <a:r>
              <a:rPr lang="en-US" dirty="0"/>
              <a:t>Laboratory studies strongly suggest </a:t>
            </a:r>
            <a:r>
              <a:rPr lang="en-US" dirty="0" smtClean="0"/>
              <a:t>yes</a:t>
            </a:r>
          </a:p>
          <a:p>
            <a:r>
              <a:rPr lang="en-US" dirty="0" smtClean="0"/>
              <a:t>Four lines of evidence—correlational, longitudinal, laboratory, field studies—each with strengths and weaknesses</a:t>
            </a:r>
          </a:p>
          <a:p>
            <a:pPr lvl="1"/>
            <a:r>
              <a:rPr lang="en-US" dirty="0" smtClean="0"/>
              <a:t>Correlational, longitudinal, and field studies are strong in external validity, but weak in internal validity</a:t>
            </a:r>
          </a:p>
          <a:p>
            <a:pPr lvl="1"/>
            <a:r>
              <a:rPr lang="en-US" dirty="0" smtClean="0"/>
              <a:t>Laboratory studies are strong in internal validity</a:t>
            </a:r>
          </a:p>
          <a:p>
            <a:r>
              <a:rPr lang="en-US" dirty="0" smtClean="0"/>
              <a:t>All point to same direction—at least some causal relationship between media violence and aggression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Mirror Neurons and Observational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in the prefrontal cortex that becomes activated when an animal performs and action or observes it being performed</a:t>
            </a:r>
          </a:p>
          <a:p>
            <a:r>
              <a:rPr lang="en-US" dirty="0" smtClean="0"/>
              <a:t>What do they do, exactly?</a:t>
            </a:r>
          </a:p>
          <a:p>
            <a:r>
              <a:rPr lang="en-US" dirty="0" smtClean="0"/>
              <a:t>Empathy?</a:t>
            </a:r>
          </a:p>
          <a:p>
            <a:pPr lvl="1"/>
            <a:r>
              <a:rPr lang="en-US" dirty="0" smtClean="0"/>
              <a:t>Link to ASD and psychopathy?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716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489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6.3: Cognitive Models  of Learning</vt:lpstr>
      <vt:lpstr>Lesson #12</vt:lpstr>
      <vt:lpstr>Thinking</vt:lpstr>
      <vt:lpstr>S-O-R Psychology</vt:lpstr>
      <vt:lpstr>Latent Learning</vt:lpstr>
      <vt:lpstr>How does this image support latent learning</vt:lpstr>
      <vt:lpstr>Observational Learning</vt:lpstr>
      <vt:lpstr>Observational Learning</vt:lpstr>
      <vt:lpstr>Mirror Neurons and Observational Learning</vt:lpstr>
      <vt:lpstr>Insight Learning</vt:lpstr>
      <vt:lpstr>Closure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Learning</dc:title>
  <dc:creator>Amanda Vince</dc:creator>
  <cp:lastModifiedBy>Amanda Vince</cp:lastModifiedBy>
  <cp:revision>54</cp:revision>
  <dcterms:modified xsi:type="dcterms:W3CDTF">2017-10-03T17:07:15Z</dcterms:modified>
</cp:coreProperties>
</file>