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0" d="100"/>
          <a:sy n="60" d="100"/>
        </p:scale>
        <p:origin x="78" y="2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9/13/2017</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dirty="0"/>
              <a:t>9/13/2017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9/13/2017</a:t>
            </a:fld>
            <a:endParaRPr lang="en-US"/>
          </a:p>
        </p:txBody>
      </p:sp>
      <p:sp>
        <p:nvSpPr>
          <p:cNvPr id="5" name="Footer Placeholder 4"/>
          <p:cNvSpPr>
            <a:spLocks noGrp="1"/>
          </p:cNvSpPr>
          <p:nvPr>
            <p:ph type="ftr" sz="quarter" idx="11"/>
          </p:nvPr>
        </p:nvSpPr>
        <p:spPr>
          <a:xfrm>
            <a:off x="804672" y="6227064"/>
            <a:ext cx="10588752" cy="320040"/>
          </a:xfrm>
        </p:spPr>
        <p:txBody>
          <a:body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p>
        </p:txBody>
      </p:sp>
      <p:sp>
        <p:nvSpPr>
          <p:cNvPr id="3" name="Content Placeholder 2"/>
          <p:cNvSpPr>
            <a:spLocks noGrp="1"/>
          </p:cNvSpPr>
          <p:nvPr>
            <p:ph idx="1"/>
          </p:nvPr>
        </p:nvSpPr>
        <p:spPr>
          <a:xfrm>
            <a:off x="5118447" y="803186"/>
            <a:ext cx="6281873" cy="5248622"/>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dirty="0"/>
              <a:t>9/13/2017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9/13/2017</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p>
        </p:txBody>
      </p:sp>
      <p:sp>
        <p:nvSpPr>
          <p:cNvPr id="3" name="Content Placeholder 2"/>
          <p:cNvSpPr>
            <a:spLocks noGrp="1"/>
          </p:cNvSpPr>
          <p:nvPr>
            <p:ph sz="half" idx="1"/>
          </p:nvPr>
        </p:nvSpPr>
        <p:spPr>
          <a:xfrm>
            <a:off x="5120878" y="803187"/>
            <a:ext cx="6269591" cy="238265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18447" y="3672162"/>
            <a:ext cx="6272022" cy="238358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9/13/2017</a:t>
            </a:fld>
            <a:endParaRPr lang="en-US"/>
          </a:p>
        </p:txBody>
      </p:sp>
      <p:sp>
        <p:nvSpPr>
          <p:cNvPr id="6" name="Footer Placeholder 5"/>
          <p:cNvSpPr>
            <a:spLocks noGrp="1"/>
          </p:cNvSpPr>
          <p:nvPr>
            <p:ph type="ftr" sz="quarter" idx="11"/>
          </p:nvPr>
        </p:nvSpPr>
        <p:spPr>
          <a:xfrm>
            <a:off x="804672" y="6227064"/>
            <a:ext cx="10588752" cy="320040"/>
          </a:xfrm>
        </p:spPr>
        <p:txBody>
          <a:bodyPr/>
          <a:lstStyle/>
          <a:p>
            <a:endParaRPr lang="en-US"/>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9/13/2017</a:t>
            </a:fld>
            <a:endParaRPr lang="en-US"/>
          </a:p>
        </p:txBody>
      </p:sp>
      <p:sp>
        <p:nvSpPr>
          <p:cNvPr id="8" name="Footer Placeholder 7"/>
          <p:cNvSpPr>
            <a:spLocks noGrp="1"/>
          </p:cNvSpPr>
          <p:nvPr>
            <p:ph type="ftr" sz="quarter" idx="11"/>
          </p:nvPr>
        </p:nvSpPr>
        <p:spPr>
          <a:xfrm>
            <a:off x="804672" y="6227064"/>
            <a:ext cx="10588752" cy="320040"/>
          </a:xfrm>
        </p:spPr>
        <p:txBody>
          <a:bodyPr/>
          <a:lstStyle/>
          <a:p>
            <a:endParaRPr lang="en-US"/>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p>
        </p:txBody>
      </p:sp>
      <p:sp>
        <p:nvSpPr>
          <p:cNvPr id="3" name="Date Placeholder 2"/>
          <p:cNvSpPr>
            <a:spLocks noGrp="1"/>
          </p:cNvSpPr>
          <p:nvPr>
            <p:ph type="dt" sz="half" idx="10"/>
          </p:nvPr>
        </p:nvSpPr>
        <p:spPr/>
        <p:txBody>
          <a:bodyPr/>
          <a:lstStyle/>
          <a:p>
            <a:fld id="{48A87A34-81AB-432B-8DAE-1953F412C126}" type="datetimeFigureOut">
              <a:rPr lang="en-US" dirty="0"/>
              <a:t>9/13/2017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9/13/2017</a:t>
            </a:fld>
            <a:endParaRPr lang="en-US"/>
          </a:p>
        </p:txBody>
      </p:sp>
      <p:sp>
        <p:nvSpPr>
          <p:cNvPr id="3" name="Footer Placeholder 2"/>
          <p:cNvSpPr>
            <a:spLocks noGrp="1"/>
          </p:cNvSpPr>
          <p:nvPr>
            <p:ph type="ftr" sz="quarter" idx="11"/>
          </p:nvPr>
        </p:nvSpPr>
        <p:spPr>
          <a:xfrm>
            <a:off x="804672" y="6227064"/>
            <a:ext cx="10588752" cy="320040"/>
          </a:xfrm>
        </p:spPr>
        <p:txBody>
          <a:bodyPr/>
          <a:lstStyle/>
          <a:p>
            <a:endParaRPr lang="en-US"/>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p>
        </p:txBody>
      </p:sp>
      <p:sp>
        <p:nvSpPr>
          <p:cNvPr id="3" name="Content Placeholder 2"/>
          <p:cNvSpPr>
            <a:spLocks noGrp="1"/>
          </p:cNvSpPr>
          <p:nvPr>
            <p:ph idx="1"/>
          </p:nvPr>
        </p:nvSpPr>
        <p:spPr>
          <a:xfrm>
            <a:off x="5109983" y="802809"/>
            <a:ext cx="6275035" cy="524994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9/13/2017</a:t>
            </a:fld>
            <a:endParaRPr lang="en-US"/>
          </a:p>
        </p:txBody>
      </p:sp>
      <p:sp>
        <p:nvSpPr>
          <p:cNvPr id="6" name="Footer Placeholder 5"/>
          <p:cNvSpPr>
            <a:spLocks noGrp="1"/>
          </p:cNvSpPr>
          <p:nvPr>
            <p:ph type="ftr" sz="quarter" idx="11"/>
          </p:nvPr>
        </p:nvSpPr>
        <p:spPr>
          <a:xfrm>
            <a:off x="804672" y="6227064"/>
            <a:ext cx="5942203" cy="320040"/>
          </a:xfrm>
        </p:spPr>
        <p:txBody>
          <a:bodyPr/>
          <a:lstStyle/>
          <a:p>
            <a:endParaRPr lang="en-US"/>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a:p>
            <a:pPr lvl="5"/>
            <a:r>
              <a:rPr lang="en-US"/>
              <a:t>6</a:t>
            </a:r>
          </a:p>
          <a:p>
            <a:pPr lvl="6"/>
            <a:r>
              <a:rPr lang="en-US"/>
              <a:t>7</a:t>
            </a:r>
          </a:p>
          <a:p>
            <a:pPr lvl="7"/>
            <a:r>
              <a:rPr lang="en-US"/>
              <a:t>8</a:t>
            </a:r>
          </a:p>
          <a:p>
            <a:pPr lvl="8"/>
            <a:r>
              <a:rPr lang="en-US"/>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9/13/2017</a:t>
            </a:fld>
            <a:endParaRPr lang="en-US"/>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cP5lCleK-P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0752FD7-76EF-4EBF-8807-5A08A9C8EA09}"/>
              </a:ext>
            </a:extLst>
          </p:cNvPr>
          <p:cNvSpPr>
            <a:spLocks noGrp="1"/>
          </p:cNvSpPr>
          <p:nvPr>
            <p:ph type="ctrTitle"/>
          </p:nvPr>
        </p:nvSpPr>
        <p:spPr/>
        <p:txBody>
          <a:bodyPr/>
          <a:lstStyle/>
          <a:p>
            <a:r>
              <a:rPr lang="tr-TR" err="1"/>
              <a:t>Chapter</a:t>
            </a:r>
            <a:r>
              <a:rPr lang="tr-TR"/>
              <a:t> 6: Learning</a:t>
            </a:r>
          </a:p>
        </p:txBody>
      </p:sp>
      <p:sp>
        <p:nvSpPr>
          <p:cNvPr id="3" name="Subtitle 2">
            <a:extLst>
              <a:ext uri="{FF2B5EF4-FFF2-40B4-BE49-F238E27FC236}">
                <a16:creationId xmlns:a16="http://schemas.microsoft.com/office/drawing/2014/main" xmlns="" id="{F4C8D8C1-1062-49B2-BB56-D9F8E5DA6EB6}"/>
              </a:ext>
            </a:extLst>
          </p:cNvPr>
          <p:cNvSpPr>
            <a:spLocks noGrp="1"/>
          </p:cNvSpPr>
          <p:nvPr>
            <p:ph type="subTitle" idx="1"/>
          </p:nvPr>
        </p:nvSpPr>
        <p:spPr/>
        <p:txBody>
          <a:bodyPr/>
          <a:lstStyle/>
          <a:p>
            <a:endParaRPr lang="tr-TR"/>
          </a:p>
        </p:txBody>
      </p:sp>
    </p:spTree>
    <p:extLst>
      <p:ext uri="{BB962C8B-B14F-4D97-AF65-F5344CB8AC3E}">
        <p14:creationId xmlns:p14="http://schemas.microsoft.com/office/powerpoint/2010/main" val="42628684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Closure</a:t>
            </a:r>
          </a:p>
        </p:txBody>
      </p:sp>
      <p:sp>
        <p:nvSpPr>
          <p:cNvPr id="3" name="Content Placeholder 2"/>
          <p:cNvSpPr>
            <a:spLocks noGrp="1"/>
          </p:cNvSpPr>
          <p:nvPr>
            <p:ph idx="1"/>
          </p:nvPr>
        </p:nvSpPr>
        <p:spPr/>
        <p:txBody>
          <a:bodyPr/>
          <a:lstStyle/>
          <a:p>
            <a:r>
              <a:rPr lang="en-US"/>
              <a:t>Can you think of a stimulus to which you believe you have been classically conditioned?</a:t>
            </a:r>
          </a:p>
          <a:p>
            <a:r>
              <a:rPr lang="en-US"/>
              <a:t>Can you identify the UCS, UCR, CS, and CR?</a:t>
            </a:r>
          </a:p>
        </p:txBody>
      </p:sp>
    </p:spTree>
    <p:extLst>
      <p:ext uri="{BB962C8B-B14F-4D97-AF65-F5344CB8AC3E}">
        <p14:creationId xmlns:p14="http://schemas.microsoft.com/office/powerpoint/2010/main" val="2015951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What is learning?</a:t>
            </a:r>
          </a:p>
        </p:txBody>
      </p:sp>
      <p:sp>
        <p:nvSpPr>
          <p:cNvPr id="3" name="Content Placeholder 2"/>
          <p:cNvSpPr>
            <a:spLocks noGrp="1"/>
          </p:cNvSpPr>
          <p:nvPr>
            <p:ph idx="1"/>
          </p:nvPr>
        </p:nvSpPr>
        <p:spPr/>
        <p:txBody>
          <a:bodyPr vert="horz" lIns="91440" tIns="45720" rIns="91440" bIns="45720" rtlCol="0" anchor="ctr">
            <a:noAutofit/>
          </a:bodyPr>
          <a:lstStyle/>
          <a:p>
            <a:r>
              <a:rPr lang="en-US" sz="1600"/>
              <a:t>A change in an organism's actions, thoughts, or emotions as a result of an experience.</a:t>
            </a:r>
          </a:p>
          <a:p>
            <a:r>
              <a:rPr lang="en-US" sz="1600" b="1"/>
              <a:t>Habituation</a:t>
            </a:r>
            <a:r>
              <a:rPr lang="en-US" sz="1600"/>
              <a:t>-the process by which we respond less strongly over time to repeated stimuli.</a:t>
            </a:r>
          </a:p>
          <a:p>
            <a:pPr lvl="1"/>
            <a:r>
              <a:rPr lang="en-US"/>
              <a:t>Simplest and earliest form of learning</a:t>
            </a:r>
          </a:p>
          <a:p>
            <a:pPr lvl="1"/>
            <a:r>
              <a:rPr lang="en-US"/>
              <a:t>Studied by measuring sweat, </a:t>
            </a:r>
            <a:r>
              <a:rPr lang="en-US" b="1"/>
              <a:t>skin conductance response</a:t>
            </a:r>
          </a:p>
          <a:p>
            <a:pPr lvl="2"/>
            <a:r>
              <a:rPr lang="en-US" sz="1600"/>
              <a:t>We stop sweating sooner to weak stimuli than strong stimuli</a:t>
            </a:r>
          </a:p>
          <a:p>
            <a:pPr lvl="2"/>
            <a:r>
              <a:rPr lang="en-US" sz="1600"/>
              <a:t>No habituation for very strong stimuli; wouldn't want to habituate to dangerous stimuli; only happens when things are considered safe, or worth ignoring</a:t>
            </a:r>
          </a:p>
          <a:p>
            <a:pPr lvl="1"/>
            <a:r>
              <a:rPr lang="en-US" b="1"/>
              <a:t>Sensitization</a:t>
            </a:r>
            <a:r>
              <a:rPr lang="en-US"/>
              <a:t>-responding more strongly over time; when a stimulus is dangerous or irritating</a:t>
            </a:r>
          </a:p>
          <a:p>
            <a:pPr marL="0" indent="0">
              <a:buNone/>
            </a:pPr>
            <a:endParaRPr lang="en-US"/>
          </a:p>
        </p:txBody>
      </p:sp>
    </p:spTree>
    <p:extLst>
      <p:ext uri="{BB962C8B-B14F-4D97-AF65-F5344CB8AC3E}">
        <p14:creationId xmlns:p14="http://schemas.microsoft.com/office/powerpoint/2010/main" val="4152013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6.1: Classical Conditioning</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109896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Lesson #10</a:t>
            </a:r>
          </a:p>
        </p:txBody>
      </p:sp>
      <p:sp>
        <p:nvSpPr>
          <p:cNvPr id="3" name="Content Placeholder 2"/>
          <p:cNvSpPr>
            <a:spLocks noGrp="1"/>
          </p:cNvSpPr>
          <p:nvPr>
            <p:ph idx="1"/>
          </p:nvPr>
        </p:nvSpPr>
        <p:spPr/>
        <p:txBody>
          <a:bodyPr/>
          <a:lstStyle/>
          <a:p>
            <a:r>
              <a:rPr lang="en-US"/>
              <a:t>Objective(s): Describe Pavlov's model of classical conditioning and discriminate conditioned stimuli and responses from unconditioned stimuli and responses. Explain the major principles and terminology associated with classical conditioning. Explain how complex behaviors can result from classical conditioning and how they emerge in our daily lives. </a:t>
            </a:r>
          </a:p>
          <a:p>
            <a:r>
              <a:rPr lang="en-US"/>
              <a:t>Agenda: </a:t>
            </a:r>
            <a:r>
              <a:rPr lang="en-US" err="1"/>
              <a:t>Bellwork</a:t>
            </a:r>
            <a:r>
              <a:rPr lang="en-US"/>
              <a:t>, 6.1 notes and discussion, Closure</a:t>
            </a:r>
          </a:p>
          <a:p>
            <a:r>
              <a:rPr lang="en-US" err="1"/>
              <a:t>Bellwork</a:t>
            </a:r>
            <a:r>
              <a:rPr lang="en-US"/>
              <a:t>: Read, think, reflect...</a:t>
            </a:r>
          </a:p>
          <a:p>
            <a:pPr marL="457200" lvl="1" indent="0">
              <a:buNone/>
            </a:pPr>
            <a:r>
              <a:rPr lang="en-US"/>
              <a:t>How do positive/negative experiences affect how you experience things in the future?</a:t>
            </a:r>
          </a:p>
          <a:p>
            <a:pPr marL="457200" lvl="1" indent="0">
              <a:buNone/>
            </a:pPr>
            <a:endParaRPr lang="en-US"/>
          </a:p>
          <a:p>
            <a:pPr marL="457200" lvl="1" indent="0">
              <a:buNone/>
            </a:pPr>
            <a:r>
              <a:rPr lang="en-US"/>
              <a:t>For Example: You once had food poisoning at a restaurant and will no longer go back there to eat, or do you?</a:t>
            </a:r>
          </a:p>
        </p:txBody>
      </p:sp>
    </p:spTree>
    <p:extLst>
      <p:ext uri="{BB962C8B-B14F-4D97-AF65-F5344CB8AC3E}">
        <p14:creationId xmlns:p14="http://schemas.microsoft.com/office/powerpoint/2010/main" val="14135815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Classical Conditioning</a:t>
            </a:r>
            <a:r>
              <a:rPr lang="en-US">
                <a:solidFill>
                  <a:schemeClr val="tx1"/>
                </a:solidFill>
                <a:latin typeface="+mj-ea"/>
                <a:cs typeface="+mj-ea"/>
              </a:rPr>
              <a:t/>
            </a:r>
            <a:br>
              <a:rPr lang="en-US">
                <a:solidFill>
                  <a:schemeClr val="tx1"/>
                </a:solidFill>
                <a:latin typeface="+mj-ea"/>
                <a:cs typeface="+mj-ea"/>
              </a:rPr>
            </a:br>
            <a:r>
              <a:rPr lang="en-US"/>
              <a:t>and Pavlov</a:t>
            </a:r>
          </a:p>
        </p:txBody>
      </p:sp>
      <p:sp>
        <p:nvSpPr>
          <p:cNvPr id="3" name="Content Placeholder 2"/>
          <p:cNvSpPr>
            <a:spLocks noGrp="1"/>
          </p:cNvSpPr>
          <p:nvPr>
            <p:ph idx="1"/>
          </p:nvPr>
        </p:nvSpPr>
        <p:spPr/>
        <p:txBody>
          <a:bodyPr>
            <a:normAutofit fontScale="85000" lnSpcReduction="10000"/>
          </a:bodyPr>
          <a:lstStyle/>
          <a:p>
            <a:r>
              <a:rPr lang="en-US" b="1"/>
              <a:t>Conditioning</a:t>
            </a:r>
            <a:r>
              <a:rPr lang="en-US"/>
              <a:t>-forming associations among stimuli</a:t>
            </a:r>
          </a:p>
          <a:p>
            <a:r>
              <a:rPr lang="en-US" b="1"/>
              <a:t>Pavlov</a:t>
            </a:r>
            <a:r>
              <a:rPr lang="en-US"/>
              <a:t>: studied digestion in dogs.</a:t>
            </a:r>
          </a:p>
          <a:p>
            <a:pPr lvl="1"/>
            <a:r>
              <a:rPr lang="en-US"/>
              <a:t>Collected saliva as a response to stimuli</a:t>
            </a:r>
          </a:p>
          <a:p>
            <a:pPr lvl="1"/>
            <a:r>
              <a:rPr lang="en-US" b="1"/>
              <a:t>Classical Conditioning/Pavlovian Conditioning</a:t>
            </a:r>
            <a:r>
              <a:rPr lang="en-US"/>
              <a:t>-a form of learning in which animals come to response to a previously neutral stimulus that elicits an automatic response</a:t>
            </a:r>
          </a:p>
          <a:p>
            <a:pPr lvl="1"/>
            <a:r>
              <a:rPr lang="en-US" b="1"/>
              <a:t>Unconditioned Stimulus(UCS)</a:t>
            </a:r>
            <a:r>
              <a:rPr lang="en-US"/>
              <a:t>-stimulus that results in an automatic/reflexive response</a:t>
            </a:r>
          </a:p>
          <a:p>
            <a:pPr lvl="1"/>
            <a:r>
              <a:rPr lang="en-US" b="1"/>
              <a:t>Unconditioned Response(UCR)</a:t>
            </a:r>
            <a:r>
              <a:rPr lang="en-US"/>
              <a:t>-the automatic/reflexive response from the UCS—does not need to be learned/product of nature</a:t>
            </a:r>
          </a:p>
          <a:p>
            <a:pPr lvl="1"/>
            <a:r>
              <a:rPr lang="en-US" b="1"/>
              <a:t>Conditioned Response(CR)</a:t>
            </a:r>
            <a:r>
              <a:rPr lang="en-US"/>
              <a:t>-response previously associated with nonneutral stimulus that comes to be elicited by a neutral stimulus</a:t>
            </a:r>
          </a:p>
          <a:p>
            <a:pPr lvl="1"/>
            <a:r>
              <a:rPr lang="en-US" b="1"/>
              <a:t>Conditioned Stimulus(CS)</a:t>
            </a:r>
            <a:r>
              <a:rPr lang="en-US"/>
              <a:t>-previously neutral stimulus that elicits a conditioned response as a result of its association with an UCS.</a:t>
            </a:r>
          </a:p>
          <a:p>
            <a:pPr lvl="1"/>
            <a:r>
              <a:rPr lang="en-US">
                <a:hlinkClick r:id="rId2"/>
              </a:rPr>
              <a:t>video</a:t>
            </a:r>
          </a:p>
          <a:p>
            <a:pPr lvl="1"/>
            <a:r>
              <a:rPr lang="en-US"/>
              <a:t>Do you have to be conscious?</a:t>
            </a:r>
          </a:p>
          <a:p>
            <a:pPr lvl="1"/>
            <a:r>
              <a:rPr lang="en-US"/>
              <a:t>Heavily reliable</a:t>
            </a:r>
          </a:p>
        </p:txBody>
      </p:sp>
    </p:spTree>
    <p:extLst>
      <p:ext uri="{BB962C8B-B14F-4D97-AF65-F5344CB8AC3E}">
        <p14:creationId xmlns:p14="http://schemas.microsoft.com/office/powerpoint/2010/main" val="1891742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Three Phases of Classical Conditioning</a:t>
            </a:r>
          </a:p>
        </p:txBody>
      </p:sp>
      <p:sp>
        <p:nvSpPr>
          <p:cNvPr id="3" name="Content Placeholder 2"/>
          <p:cNvSpPr>
            <a:spLocks noGrp="1"/>
          </p:cNvSpPr>
          <p:nvPr>
            <p:ph idx="1"/>
          </p:nvPr>
        </p:nvSpPr>
        <p:spPr/>
        <p:txBody>
          <a:bodyPr>
            <a:normAutofit fontScale="92500" lnSpcReduction="20000"/>
          </a:bodyPr>
          <a:lstStyle/>
          <a:p>
            <a:r>
              <a:rPr lang="en-US" b="1"/>
              <a:t>Acquisition</a:t>
            </a:r>
            <a:r>
              <a:rPr lang="en-US"/>
              <a:t>-we gradually learn, or acquire, CR. </a:t>
            </a:r>
          </a:p>
          <a:p>
            <a:pPr lvl="1"/>
            <a:r>
              <a:rPr lang="en-US"/>
              <a:t>The closer we time the pairing of the CS and the UCS, the faster the learning occurs</a:t>
            </a:r>
          </a:p>
          <a:p>
            <a:pPr lvl="1"/>
            <a:r>
              <a:rPr lang="en-US"/>
              <a:t>When a stimulus immediately precedes a second stimulus is more likely to have caused a response than something that happened a long time ago</a:t>
            </a:r>
          </a:p>
          <a:p>
            <a:pPr lvl="1"/>
            <a:r>
              <a:rPr lang="en-US" b="1"/>
              <a:t>Backward conditioning</a:t>
            </a:r>
            <a:r>
              <a:rPr lang="en-US"/>
              <a:t>-when the UCS is presented before the CS—this is extremely difficult to achieve</a:t>
            </a:r>
          </a:p>
          <a:p>
            <a:pPr lvl="2"/>
            <a:r>
              <a:rPr lang="en-US"/>
              <a:t>For conditioning to work efficiently , the CS must forecast the appearance of the UCS. Essentially, a stimulus that comes after a second stimulus cannot have caused it.</a:t>
            </a:r>
          </a:p>
          <a:p>
            <a:r>
              <a:rPr lang="en-US" b="1"/>
              <a:t>Extinction</a:t>
            </a:r>
            <a:r>
              <a:rPr lang="en-US"/>
              <a:t>-the CR decreases in magnitude and eventually disappears when the CS is repeatedly presented alone (or without the UCS)</a:t>
            </a:r>
          </a:p>
          <a:p>
            <a:r>
              <a:rPr lang="en-US" b="1"/>
              <a:t>Spontaneous Recovery</a:t>
            </a:r>
            <a:r>
              <a:rPr lang="en-US"/>
              <a:t>-when a seemingly extinct CR reappears (often weaker) </a:t>
            </a:r>
          </a:p>
          <a:p>
            <a:pPr lvl="1"/>
            <a:r>
              <a:rPr lang="en-US" b="1"/>
              <a:t>Renewal Effect</a:t>
            </a:r>
            <a:r>
              <a:rPr lang="en-US"/>
              <a:t>-when we extinguish a response in a setting different from the one in which the animal acquired it.</a:t>
            </a:r>
          </a:p>
          <a:p>
            <a:endParaRPr lang="en-US"/>
          </a:p>
        </p:txBody>
      </p:sp>
    </p:spTree>
    <p:extLst>
      <p:ext uri="{BB962C8B-B14F-4D97-AF65-F5344CB8AC3E}">
        <p14:creationId xmlns:p14="http://schemas.microsoft.com/office/powerpoint/2010/main" val="23467661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Other Reactions to Stimulus</a:t>
            </a:r>
          </a:p>
        </p:txBody>
      </p:sp>
      <p:sp>
        <p:nvSpPr>
          <p:cNvPr id="3" name="Content Placeholder 2"/>
          <p:cNvSpPr>
            <a:spLocks noGrp="1"/>
          </p:cNvSpPr>
          <p:nvPr>
            <p:ph sz="half" idx="1"/>
          </p:nvPr>
        </p:nvSpPr>
        <p:spPr/>
        <p:txBody>
          <a:bodyPr vert="horz" lIns="91440" tIns="45720" rIns="91440" bIns="45720" rtlCol="0" anchor="t">
            <a:normAutofit/>
          </a:bodyPr>
          <a:lstStyle/>
          <a:p>
            <a:r>
              <a:rPr lang="en-US" b="1"/>
              <a:t>Stimulus Generalization</a:t>
            </a:r>
            <a:r>
              <a:rPr lang="en-US"/>
              <a:t>-when a CSs that are similar, but not identical, to the original CS elicit a CR.</a:t>
            </a:r>
          </a:p>
          <a:p>
            <a:pPr lvl="1"/>
            <a:r>
              <a:rPr lang="en-US"/>
              <a:t>adaptive</a:t>
            </a:r>
          </a:p>
        </p:txBody>
      </p:sp>
      <p:sp>
        <p:nvSpPr>
          <p:cNvPr id="4" name="Content Placeholder 3"/>
          <p:cNvSpPr>
            <a:spLocks noGrp="1"/>
          </p:cNvSpPr>
          <p:nvPr>
            <p:ph sz="half" idx="2"/>
          </p:nvPr>
        </p:nvSpPr>
        <p:spPr/>
        <p:txBody>
          <a:bodyPr vert="horz" lIns="91440" tIns="45720" rIns="91440" bIns="45720" rtlCol="0" anchor="t">
            <a:normAutofit/>
          </a:bodyPr>
          <a:lstStyle/>
          <a:p>
            <a:r>
              <a:rPr lang="en-US" b="1"/>
              <a:t>Stimulus Discrimination</a:t>
            </a:r>
            <a:r>
              <a:rPr lang="en-US"/>
              <a:t>-occurs when we exhibit a less pronounced CR to CSs that differ from the original CS</a:t>
            </a:r>
          </a:p>
          <a:p>
            <a:pPr lvl="1"/>
            <a:r>
              <a:rPr lang="en-US"/>
              <a:t>Learned to discriminate</a:t>
            </a:r>
          </a:p>
          <a:p>
            <a:pPr lvl="1"/>
            <a:r>
              <a:rPr lang="en-US"/>
              <a:t>Adaptive</a:t>
            </a:r>
          </a:p>
          <a:p>
            <a:pPr lvl="1"/>
            <a:endParaRPr lang="en-US"/>
          </a:p>
        </p:txBody>
      </p:sp>
    </p:spTree>
    <p:extLst>
      <p:ext uri="{BB962C8B-B14F-4D97-AF65-F5344CB8AC3E}">
        <p14:creationId xmlns:p14="http://schemas.microsoft.com/office/powerpoint/2010/main" val="24314006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Higher Order Conditioning</a:t>
            </a:r>
          </a:p>
        </p:txBody>
      </p:sp>
      <p:sp>
        <p:nvSpPr>
          <p:cNvPr id="3" name="Content Placeholder 2"/>
          <p:cNvSpPr>
            <a:spLocks noGrp="1"/>
          </p:cNvSpPr>
          <p:nvPr>
            <p:ph idx="1"/>
          </p:nvPr>
        </p:nvSpPr>
        <p:spPr/>
        <p:txBody>
          <a:bodyPr/>
          <a:lstStyle/>
          <a:p>
            <a:r>
              <a:rPr lang="en-US"/>
              <a:t>When organisms develop a classically conditioned response to a conditioned stimulus by association with another conditioned stimulus</a:t>
            </a:r>
          </a:p>
          <a:p>
            <a:pPr lvl="1"/>
            <a:r>
              <a:rPr lang="en-US"/>
              <a:t>Progressive-1st, 2nd, 3rd, etc..</a:t>
            </a:r>
          </a:p>
          <a:p>
            <a:pPr lvl="2"/>
            <a:r>
              <a:rPr lang="en-US"/>
              <a:t>Becomes weaker each time </a:t>
            </a:r>
          </a:p>
          <a:p>
            <a:pPr lvl="3"/>
            <a:r>
              <a:rPr lang="en-US"/>
              <a:t>Addictions</a:t>
            </a:r>
          </a:p>
          <a:p>
            <a:pPr lvl="3"/>
            <a:r>
              <a:rPr lang="en-US"/>
              <a:t>Hunger </a:t>
            </a:r>
          </a:p>
        </p:txBody>
      </p:sp>
    </p:spTree>
    <p:extLst>
      <p:ext uri="{BB962C8B-B14F-4D97-AF65-F5344CB8AC3E}">
        <p14:creationId xmlns:p14="http://schemas.microsoft.com/office/powerpoint/2010/main" val="37097313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Applications to Daily Life</a:t>
            </a:r>
          </a:p>
        </p:txBody>
      </p:sp>
      <p:sp>
        <p:nvSpPr>
          <p:cNvPr id="3" name="Content Placeholder 2"/>
          <p:cNvSpPr>
            <a:spLocks noGrp="1"/>
          </p:cNvSpPr>
          <p:nvPr>
            <p:ph idx="1"/>
          </p:nvPr>
        </p:nvSpPr>
        <p:spPr/>
        <p:txBody>
          <a:bodyPr>
            <a:normAutofit fontScale="85000" lnSpcReduction="20000"/>
          </a:bodyPr>
          <a:lstStyle/>
          <a:p>
            <a:r>
              <a:rPr lang="en-US" b="1"/>
              <a:t>Advertising</a:t>
            </a:r>
          </a:p>
          <a:p>
            <a:pPr lvl="1"/>
            <a:r>
              <a:rPr lang="en-US"/>
              <a:t>Pairing sights and sounds with photographs</a:t>
            </a:r>
          </a:p>
          <a:p>
            <a:pPr lvl="1"/>
            <a:r>
              <a:rPr lang="en-US"/>
              <a:t>Pairing pictures of products with celebrities</a:t>
            </a:r>
          </a:p>
          <a:p>
            <a:pPr lvl="1"/>
            <a:r>
              <a:rPr lang="en-US"/>
              <a:t>Paring info about antidepressants with pleasurable stimuli</a:t>
            </a:r>
          </a:p>
          <a:p>
            <a:pPr lvl="1"/>
            <a:r>
              <a:rPr lang="en-US" b="1"/>
              <a:t>Latent Inhibition</a:t>
            </a:r>
            <a:r>
              <a:rPr lang="en-US"/>
              <a:t>-when we experienced a CS alone many times, it is difficult to classically condition it to another stimulus</a:t>
            </a:r>
          </a:p>
          <a:p>
            <a:r>
              <a:rPr lang="en-US" b="1"/>
              <a:t>Acquisition of Phobias and Fears</a:t>
            </a:r>
          </a:p>
          <a:p>
            <a:pPr lvl="1"/>
            <a:r>
              <a:rPr lang="en-US"/>
              <a:t>Stimulus generalization-allows us to develop fears of many stimuli</a:t>
            </a:r>
          </a:p>
          <a:p>
            <a:pPr lvl="1"/>
            <a:r>
              <a:rPr lang="en-US"/>
              <a:t>If we can be classically conditioned to acquire phobias, we can use it to get rid of them</a:t>
            </a:r>
          </a:p>
          <a:p>
            <a:r>
              <a:rPr lang="en-US" b="1"/>
              <a:t>Fetishes</a:t>
            </a:r>
          </a:p>
          <a:p>
            <a:pPr lvl="1"/>
            <a:r>
              <a:rPr lang="en-US" b="1"/>
              <a:t>Fetishism</a:t>
            </a:r>
            <a:r>
              <a:rPr lang="en-US"/>
              <a:t>-sexual attraction to nonliving things</a:t>
            </a:r>
          </a:p>
          <a:p>
            <a:pPr lvl="1"/>
            <a:r>
              <a:rPr lang="en-US"/>
              <a:t>Males are more prone to fetishism. Possible because they are more visually oriented than females when it comes to sexual stimuli</a:t>
            </a:r>
          </a:p>
          <a:p>
            <a:r>
              <a:rPr lang="en-US" b="1"/>
              <a:t>Disgust Reactions</a:t>
            </a:r>
          </a:p>
          <a:p>
            <a:pPr lvl="1"/>
            <a:r>
              <a:rPr lang="en-US"/>
              <a:t>Acquired with surprising ease</a:t>
            </a:r>
          </a:p>
          <a:p>
            <a:pPr lvl="1"/>
            <a:r>
              <a:rPr lang="en-US"/>
              <a:t>Often tied to stimuli that are biologically important to us</a:t>
            </a:r>
          </a:p>
          <a:p>
            <a:pPr lvl="1"/>
            <a:endParaRPr lang="en-US"/>
          </a:p>
        </p:txBody>
      </p:sp>
    </p:spTree>
    <p:extLst>
      <p:ext uri="{BB962C8B-B14F-4D97-AF65-F5344CB8AC3E}">
        <p14:creationId xmlns:p14="http://schemas.microsoft.com/office/powerpoint/2010/main" val="2495193747"/>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otalTime>0</TotalTime>
  <Words>428</Words>
  <Application>Microsoft Office PowerPoint</Application>
  <PresentationFormat>Widescreen</PresentationFormat>
  <Paragraphs>68</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Calibri Light</vt:lpstr>
      <vt:lpstr>Rockwell</vt:lpstr>
      <vt:lpstr>Wingdings</vt:lpstr>
      <vt:lpstr>Atlas</vt:lpstr>
      <vt:lpstr>Chapter 6: Learning</vt:lpstr>
      <vt:lpstr>What is learning?</vt:lpstr>
      <vt:lpstr>6.1: Classical Conditioning</vt:lpstr>
      <vt:lpstr>Lesson #10</vt:lpstr>
      <vt:lpstr>Classical Conditioning and Pavlov</vt:lpstr>
      <vt:lpstr>Three Phases of Classical Conditioning</vt:lpstr>
      <vt:lpstr>Other Reactions to Stimulus</vt:lpstr>
      <vt:lpstr>Higher Order Conditioning</vt:lpstr>
      <vt:lpstr>Applications to Daily Life</vt:lpstr>
      <vt:lpstr>Closure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6: Learning</dc:title>
  <dc:creator>Amanda Vince</dc:creator>
  <cp:lastModifiedBy>Amanda Vince</cp:lastModifiedBy>
  <cp:revision>2</cp:revision>
  <dcterms:modified xsi:type="dcterms:W3CDTF">2017-09-13T18:29:41Z</dcterms:modified>
</cp:coreProperties>
</file>