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5262" autoAdjust="0"/>
  </p:normalViewPr>
  <p:slideViewPr>
    <p:cSldViewPr snapToGrid="0">
      <p:cViewPr varScale="1">
        <p:scale>
          <a:sx n="82" d="100"/>
          <a:sy n="82" d="100"/>
        </p:scale>
        <p:origin x="490"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184526-8337-47D9-9DEC-173EE377DB40}" type="datetimeFigureOut">
              <a:rPr lang="en-US" smtClean="0"/>
              <a:t>9/5/2017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BF5433-0E50-4C43-882D-EA08D08ECAE1}" type="slidenum">
              <a:rPr lang="en-US" smtClean="0"/>
              <a:t>‹#›</a:t>
            </a:fld>
            <a:endParaRPr lang="en-US"/>
          </a:p>
        </p:txBody>
      </p:sp>
    </p:spTree>
    <p:extLst>
      <p:ext uri="{BB962C8B-B14F-4D97-AF65-F5344CB8AC3E}">
        <p14:creationId xmlns:p14="http://schemas.microsoft.com/office/powerpoint/2010/main" val="150138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solidFill>
                  <a:prstClr val="white"/>
                </a:solidFill>
              </a:rPr>
              <a:pPr/>
              <a:t>9/5/2017</a:t>
            </a:fld>
            <a:endParaRPr lang="en-US" dirty="0">
              <a:solidFill>
                <a:prstClr val="white"/>
              </a:solidFill>
            </a:endParaRPr>
          </a:p>
        </p:txBody>
      </p:sp>
      <p:sp>
        <p:nvSpPr>
          <p:cNvPr id="5" name="Footer Placeholder 4"/>
          <p:cNvSpPr>
            <a:spLocks noGrp="1"/>
          </p:cNvSpPr>
          <p:nvPr>
            <p:ph type="ftr" sz="quarter" idx="11"/>
          </p:nvPr>
        </p:nvSpPr>
        <p:spPr>
          <a:xfrm>
            <a:off x="3962399" y="5870575"/>
            <a:ext cx="4893958" cy="377825"/>
          </a:xfrm>
        </p:spPr>
        <p:txBody>
          <a:bodyPr/>
          <a:lstStyle/>
          <a:p>
            <a:endParaRPr lang="en-US" dirty="0">
              <a:solidFill>
                <a:prstClr val="white"/>
              </a:solidFill>
            </a:endParaRPr>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5026206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white"/>
                </a:solidFill>
              </a:rPr>
              <a:pPr/>
              <a:t>9/5/2017</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7370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9/5/2017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027536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white"/>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white"/>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9/5/2017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961507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9/5/2017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60642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white"/>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white"/>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9/5/2017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11595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9/5/2017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297988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9/5/2017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29398955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9/5/2017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133417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9/5/2017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58091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9/5/2017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58308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white"/>
                </a:solidFill>
              </a:rPr>
              <a:pPr/>
              <a:t>9/5/2017</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128215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white"/>
                </a:solidFill>
              </a:rPr>
              <a:pPr/>
              <a:t>9/5/2017</a:t>
            </a:fld>
            <a:endParaRPr lang="en-US" dirty="0">
              <a:solidFill>
                <a:prstClr val="white"/>
              </a:solidFill>
            </a:endParaRP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49854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white"/>
                </a:solidFill>
              </a:rPr>
              <a:pPr/>
              <a:t>9/5/2017</a:t>
            </a:fld>
            <a:endParaRPr lang="en-US" dirty="0">
              <a:solidFill>
                <a:prstClr val="white"/>
              </a:solidFill>
            </a:endParaRPr>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98193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solidFill>
                  <a:prstClr val="white"/>
                </a:solidFill>
              </a:rPr>
              <a:pPr/>
              <a:t>9/5/2017</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147011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white"/>
                </a:solidFill>
              </a:rPr>
              <a:pPr/>
              <a:t>9/5/2017</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54545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white"/>
                </a:solidFill>
              </a:rPr>
              <a:pPr/>
              <a:t>9/5/2017</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4152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B61BEF0D-F0BB-DE4B-95CE-6DB70DBA9567}" type="datetimeFigureOut">
              <a:rPr lang="en-US" dirty="0">
                <a:solidFill>
                  <a:prstClr val="white"/>
                </a:solidFill>
              </a:rPr>
              <a:pPr defTabSz="457200"/>
              <a:t>9/5/2017</a:t>
            </a:fld>
            <a:endParaRPr lang="en-US" dirty="0">
              <a:solidFill>
                <a:prstClr val="white"/>
              </a:solidFill>
            </a:endParaRPr>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defTabSz="457200"/>
            <a:endParaRPr lang="en-US" dirty="0">
              <a:solidFill>
                <a:prstClr val="white"/>
              </a:solidFill>
            </a:endParaRPr>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D57F1E4F-1CFF-5643-939E-217C01CDF565}" type="slidenum">
              <a:rPr lang="en-US" dirty="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83307112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2:4</a:t>
            </a:r>
          </a:p>
        </p:txBody>
      </p:sp>
      <p:sp>
        <p:nvSpPr>
          <p:cNvPr id="3" name="Subtitle 2"/>
          <p:cNvSpPr>
            <a:spLocks noGrp="1"/>
          </p:cNvSpPr>
          <p:nvPr>
            <p:ph type="subTitle" idx="1"/>
          </p:nvPr>
        </p:nvSpPr>
        <p:spPr/>
        <p:txBody>
          <a:bodyPr/>
          <a:lstStyle/>
          <a:p>
            <a:r>
              <a:rPr lang="en-US" dirty="0"/>
              <a:t>Statistics: the language of psychological research</a:t>
            </a:r>
          </a:p>
        </p:txBody>
      </p:sp>
    </p:spTree>
    <p:extLst>
      <p:ext uri="{BB962C8B-B14F-4D97-AF65-F5344CB8AC3E}">
        <p14:creationId xmlns:p14="http://schemas.microsoft.com/office/powerpoint/2010/main" val="2469710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 8</a:t>
            </a:r>
          </a:p>
        </p:txBody>
      </p:sp>
      <p:sp>
        <p:nvSpPr>
          <p:cNvPr id="3" name="Content Placeholder 2"/>
          <p:cNvSpPr>
            <a:spLocks noGrp="1"/>
          </p:cNvSpPr>
          <p:nvPr>
            <p:ph idx="1"/>
          </p:nvPr>
        </p:nvSpPr>
        <p:spPr/>
        <p:txBody>
          <a:bodyPr/>
          <a:lstStyle/>
          <a:p>
            <a:r>
              <a:rPr lang="en-US" dirty="0"/>
              <a:t>Objective(s): Identify uses of various measures of central tendency and variability. Explain how inferential statistics an help us to determine whether we can generalize from our sample to the full population. Show how statistics can be misused for purposes of persuasion.</a:t>
            </a:r>
          </a:p>
          <a:p>
            <a:r>
              <a:rPr lang="en-US" dirty="0"/>
              <a:t>Agenda: </a:t>
            </a:r>
            <a:r>
              <a:rPr lang="en-US" dirty="0" err="1"/>
              <a:t>Bellwork</a:t>
            </a:r>
            <a:r>
              <a:rPr lang="en-US" dirty="0"/>
              <a:t>, 2.4 notes, discussion</a:t>
            </a:r>
          </a:p>
          <a:p>
            <a:r>
              <a:rPr lang="en-US" dirty="0" err="1"/>
              <a:t>Bellwork</a:t>
            </a:r>
            <a:r>
              <a:rPr lang="en-US" dirty="0"/>
              <a:t>: </a:t>
            </a:r>
          </a:p>
          <a:p>
            <a:pPr marL="914400" lvl="2" indent="0" algn="ctr">
              <a:buNone/>
            </a:pPr>
            <a:r>
              <a:rPr lang="en-US" sz="1800" dirty="0"/>
              <a:t>How can numbers, or statistics, lead us away from the truth?</a:t>
            </a:r>
          </a:p>
        </p:txBody>
      </p:sp>
    </p:spTree>
    <p:extLst>
      <p:ext uri="{BB962C8B-B14F-4D97-AF65-F5344CB8AC3E}">
        <p14:creationId xmlns:p14="http://schemas.microsoft.com/office/powerpoint/2010/main" val="1759184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912EB-B961-474C-908B-E99252A625E9}"/>
              </a:ext>
            </a:extLst>
          </p:cNvPr>
          <p:cNvSpPr>
            <a:spLocks noGrp="1"/>
          </p:cNvSpPr>
          <p:nvPr>
            <p:ph type="title"/>
          </p:nvPr>
        </p:nvSpPr>
        <p:spPr/>
        <p:txBody>
          <a:bodyPr/>
          <a:lstStyle/>
          <a:p>
            <a:r>
              <a:rPr lang="en-US" dirty="0"/>
              <a:t>Two types of statistics: </a:t>
            </a:r>
            <a:br>
              <a:rPr lang="en-US" dirty="0"/>
            </a:br>
            <a:r>
              <a:rPr lang="en-US" dirty="0"/>
              <a:t>Descriptive and inferential</a:t>
            </a:r>
          </a:p>
        </p:txBody>
      </p:sp>
      <p:sp>
        <p:nvSpPr>
          <p:cNvPr id="3" name="Content Placeholder 2">
            <a:extLst>
              <a:ext uri="{FF2B5EF4-FFF2-40B4-BE49-F238E27FC236}">
                <a16:creationId xmlns:a16="http://schemas.microsoft.com/office/drawing/2014/main" id="{057116E5-B824-4428-8BA4-6FC20FD42B55}"/>
              </a:ext>
            </a:extLst>
          </p:cNvPr>
          <p:cNvSpPr>
            <a:spLocks noGrp="1"/>
          </p:cNvSpPr>
          <p:nvPr>
            <p:ph idx="1"/>
          </p:nvPr>
        </p:nvSpPr>
        <p:spPr>
          <a:xfrm>
            <a:off x="688457" y="1916161"/>
            <a:ext cx="10641561" cy="2936033"/>
          </a:xfrm>
        </p:spPr>
        <p:txBody>
          <a:bodyPr/>
          <a:lstStyle/>
          <a:p>
            <a:r>
              <a:rPr lang="en-US" b="1" dirty="0"/>
              <a:t>Statistics</a:t>
            </a:r>
            <a:r>
              <a:rPr lang="en-US" dirty="0"/>
              <a:t>-application of mathematics to describe and analyze data</a:t>
            </a:r>
          </a:p>
          <a:p>
            <a:r>
              <a:rPr lang="en-US" b="1" dirty="0"/>
              <a:t>Descriptive Statistics</a:t>
            </a:r>
            <a:r>
              <a:rPr lang="en-US" dirty="0"/>
              <a:t>-numerical characterizations that describe data</a:t>
            </a:r>
          </a:p>
          <a:p>
            <a:pPr lvl="1"/>
            <a:r>
              <a:rPr lang="en-US" b="1" dirty="0"/>
              <a:t>Central Tendency</a:t>
            </a:r>
            <a:r>
              <a:rPr lang="en-US" dirty="0"/>
              <a:t>-measure of the central scores in a data set, or where a group tends to cluster.</a:t>
            </a:r>
          </a:p>
          <a:p>
            <a:pPr lvl="2"/>
            <a:r>
              <a:rPr lang="en-US" b="1" dirty="0"/>
              <a:t>Mean-</a:t>
            </a:r>
            <a:r>
              <a:rPr lang="en-US" dirty="0"/>
              <a:t>average; best used when there is a bell curve</a:t>
            </a:r>
          </a:p>
          <a:p>
            <a:pPr lvl="2"/>
            <a:r>
              <a:rPr lang="en-US" b="1" dirty="0"/>
              <a:t>Median-</a:t>
            </a:r>
            <a:r>
              <a:rPr lang="en-US" dirty="0"/>
              <a:t>middle score in a data set; may need to be used when data is positively or negatively skewed.</a:t>
            </a:r>
            <a:endParaRPr lang="en-US" b="1" dirty="0"/>
          </a:p>
          <a:p>
            <a:pPr lvl="2"/>
            <a:r>
              <a:rPr lang="en-US" b="1" dirty="0"/>
              <a:t>Mode-</a:t>
            </a:r>
            <a:r>
              <a:rPr lang="en-US" dirty="0"/>
              <a:t>most frequent score in a data set; may need to be used when data is positively or negatively skewed.</a:t>
            </a:r>
            <a:endParaRPr lang="en-US" b="1" dirty="0"/>
          </a:p>
          <a:p>
            <a:pPr lvl="2"/>
            <a:endParaRPr lang="en-US" dirty="0"/>
          </a:p>
        </p:txBody>
      </p:sp>
      <p:pic>
        <p:nvPicPr>
          <p:cNvPr id="4" name="Picture 3">
            <a:extLst>
              <a:ext uri="{FF2B5EF4-FFF2-40B4-BE49-F238E27FC236}">
                <a16:creationId xmlns:a16="http://schemas.microsoft.com/office/drawing/2014/main" id="{E06044C9-638C-4A68-A54E-5F688246EAA8}"/>
              </a:ext>
            </a:extLst>
          </p:cNvPr>
          <p:cNvPicPr>
            <a:picLocks noChangeAspect="1"/>
          </p:cNvPicPr>
          <p:nvPr/>
        </p:nvPicPr>
        <p:blipFill>
          <a:blip r:embed="rId2"/>
          <a:stretch>
            <a:fillRect/>
          </a:stretch>
        </p:blipFill>
        <p:spPr>
          <a:xfrm>
            <a:off x="859551" y="4544009"/>
            <a:ext cx="4705350" cy="1800225"/>
          </a:xfrm>
          <a:prstGeom prst="rect">
            <a:avLst/>
          </a:prstGeom>
        </p:spPr>
      </p:pic>
      <p:graphicFrame>
        <p:nvGraphicFramePr>
          <p:cNvPr id="5" name="Table 4">
            <a:extLst>
              <a:ext uri="{FF2B5EF4-FFF2-40B4-BE49-F238E27FC236}">
                <a16:creationId xmlns:a16="http://schemas.microsoft.com/office/drawing/2014/main" id="{910886CD-4D13-417E-98B2-B6AF4A03A74C}"/>
              </a:ext>
            </a:extLst>
          </p:cNvPr>
          <p:cNvGraphicFramePr>
            <a:graphicFrameLocks noGrp="1"/>
          </p:cNvGraphicFramePr>
          <p:nvPr>
            <p:extLst>
              <p:ext uri="{D42A27DB-BD31-4B8C-83A1-F6EECF244321}">
                <p14:modId xmlns:p14="http://schemas.microsoft.com/office/powerpoint/2010/main" val="2277534959"/>
              </p:ext>
            </p:extLst>
          </p:nvPr>
        </p:nvGraphicFramePr>
        <p:xfrm>
          <a:off x="6036906" y="4544009"/>
          <a:ext cx="5834032" cy="1889760"/>
        </p:xfrm>
        <a:graphic>
          <a:graphicData uri="http://schemas.openxmlformats.org/drawingml/2006/table">
            <a:tbl>
              <a:tblPr firstRow="1" bandRow="1">
                <a:tableStyleId>{3C2FFA5D-87B4-456A-9821-1D502468CF0F}</a:tableStyleId>
              </a:tblPr>
              <a:tblGrid>
                <a:gridCol w="2917016">
                  <a:extLst>
                    <a:ext uri="{9D8B030D-6E8A-4147-A177-3AD203B41FA5}">
                      <a16:colId xmlns:a16="http://schemas.microsoft.com/office/drawing/2014/main" val="1788271386"/>
                    </a:ext>
                  </a:extLst>
                </a:gridCol>
                <a:gridCol w="2917016">
                  <a:extLst>
                    <a:ext uri="{9D8B030D-6E8A-4147-A177-3AD203B41FA5}">
                      <a16:colId xmlns:a16="http://schemas.microsoft.com/office/drawing/2014/main" val="2105424975"/>
                    </a:ext>
                  </a:extLst>
                </a:gridCol>
              </a:tblGrid>
              <a:tr h="332290">
                <a:tc gridSpan="2">
                  <a:txBody>
                    <a:bodyPr/>
                    <a:lstStyle/>
                    <a:p>
                      <a:pPr algn="ctr"/>
                      <a:r>
                        <a:rPr lang="en-US" dirty="0"/>
                        <a:t>Mean, Median, Mode</a:t>
                      </a:r>
                    </a:p>
                  </a:txBody>
                  <a:tcPr/>
                </a:tc>
                <a:tc hMerge="1">
                  <a:txBody>
                    <a:bodyPr/>
                    <a:lstStyle/>
                    <a:p>
                      <a:endParaRPr lang="en-US" dirty="0"/>
                    </a:p>
                  </a:txBody>
                  <a:tcPr/>
                </a:tc>
                <a:extLst>
                  <a:ext uri="{0D108BD9-81ED-4DB2-BD59-A6C34878D82A}">
                    <a16:rowId xmlns:a16="http://schemas.microsoft.com/office/drawing/2014/main" val="2885682139"/>
                  </a:ext>
                </a:extLst>
              </a:tr>
              <a:tr h="332290">
                <a:tc>
                  <a:txBody>
                    <a:bodyPr/>
                    <a:lstStyle/>
                    <a:p>
                      <a:r>
                        <a:rPr lang="en-US" sz="1800" b="0" dirty="0"/>
                        <a:t>a.</a:t>
                      </a:r>
                    </a:p>
                  </a:txBody>
                  <a:tcPr/>
                </a:tc>
                <a:tc>
                  <a:txBody>
                    <a:bodyPr/>
                    <a:lstStyle/>
                    <a:p>
                      <a:r>
                        <a:rPr lang="en-US" b="0" dirty="0"/>
                        <a:t>b.</a:t>
                      </a:r>
                    </a:p>
                  </a:txBody>
                  <a:tcPr/>
                </a:tc>
                <a:extLst>
                  <a:ext uri="{0D108BD9-81ED-4DB2-BD59-A6C34878D82A}">
                    <a16:rowId xmlns:a16="http://schemas.microsoft.com/office/drawing/2014/main" val="817773410"/>
                  </a:ext>
                </a:extLst>
              </a:tr>
              <a:tr h="1052252">
                <a:tc>
                  <a:txBody>
                    <a:bodyPr/>
                    <a:lstStyle/>
                    <a:p>
                      <a:r>
                        <a:rPr lang="en-US" sz="1400" b="1" dirty="0"/>
                        <a:t>Sample IQ Scores: </a:t>
                      </a:r>
                      <a:r>
                        <a:rPr lang="en-US" sz="1400" dirty="0"/>
                        <a:t>100,90,80,120,120</a:t>
                      </a:r>
                    </a:p>
                    <a:p>
                      <a:r>
                        <a:rPr lang="en-US" sz="1400" b="1" dirty="0"/>
                        <a:t>Mean: </a:t>
                      </a:r>
                      <a:r>
                        <a:rPr lang="en-US" sz="1400" dirty="0"/>
                        <a:t>(100+90+80+120+120)/5=102</a:t>
                      </a:r>
                    </a:p>
                    <a:p>
                      <a:r>
                        <a:rPr lang="en-US" sz="1400" b="1" dirty="0"/>
                        <a:t>Median: </a:t>
                      </a:r>
                      <a:r>
                        <a:rPr lang="en-US" sz="1400" dirty="0"/>
                        <a:t>80,90,100,120,120=100</a:t>
                      </a:r>
                    </a:p>
                    <a:p>
                      <a:r>
                        <a:rPr lang="en-US" sz="1400" b="1" dirty="0"/>
                        <a:t>Mode: </a:t>
                      </a:r>
                      <a:r>
                        <a:rPr lang="en-US" sz="1400" b="0" dirty="0"/>
                        <a:t>120</a:t>
                      </a:r>
                    </a:p>
                    <a:p>
                      <a:endParaRPr lang="en-US" sz="1400" dirty="0"/>
                    </a:p>
                  </a:txBody>
                  <a:tcPr/>
                </a:tc>
                <a:tc>
                  <a:txBody>
                    <a:bodyPr/>
                    <a:lstStyle/>
                    <a:p>
                      <a:r>
                        <a:rPr lang="en-US" sz="1400" b="1" dirty="0"/>
                        <a:t>Sample IQ Scores: </a:t>
                      </a:r>
                      <a:r>
                        <a:rPr lang="en-US" sz="1400" b="0" dirty="0"/>
                        <a:t>80,85,95,95,220</a:t>
                      </a:r>
                    </a:p>
                    <a:p>
                      <a:r>
                        <a:rPr lang="en-US" sz="1400" b="1" dirty="0"/>
                        <a:t>Mean: </a:t>
                      </a:r>
                      <a:r>
                        <a:rPr lang="en-US" sz="1400" dirty="0"/>
                        <a:t>(80+85+95+95+220)/5=116</a:t>
                      </a:r>
                    </a:p>
                    <a:p>
                      <a:r>
                        <a:rPr lang="en-US" sz="1400" b="1" dirty="0"/>
                        <a:t>Median: </a:t>
                      </a:r>
                      <a:r>
                        <a:rPr lang="en-US" sz="1400" b="0" dirty="0"/>
                        <a:t>95</a:t>
                      </a:r>
                    </a:p>
                    <a:p>
                      <a:r>
                        <a:rPr lang="en-US" sz="1400" b="1" dirty="0"/>
                        <a:t>Mode: </a:t>
                      </a:r>
                      <a:r>
                        <a:rPr lang="en-US" sz="1400" b="0" dirty="0"/>
                        <a:t>95 </a:t>
                      </a:r>
                    </a:p>
                    <a:p>
                      <a:r>
                        <a:rPr lang="en-US" sz="1400" i="1" dirty="0"/>
                        <a:t>*Mean affected by outlier</a:t>
                      </a:r>
                    </a:p>
                  </a:txBody>
                  <a:tcPr/>
                </a:tc>
                <a:extLst>
                  <a:ext uri="{0D108BD9-81ED-4DB2-BD59-A6C34878D82A}">
                    <a16:rowId xmlns:a16="http://schemas.microsoft.com/office/drawing/2014/main" val="4123117132"/>
                  </a:ext>
                </a:extLst>
              </a:tr>
            </a:tbl>
          </a:graphicData>
        </a:graphic>
      </p:graphicFrame>
    </p:spTree>
    <p:extLst>
      <p:ext uri="{BB962C8B-B14F-4D97-AF65-F5344CB8AC3E}">
        <p14:creationId xmlns:p14="http://schemas.microsoft.com/office/powerpoint/2010/main" val="1291942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0FFE-D35F-48C7-A7DA-7F0CAED87FD2}"/>
              </a:ext>
            </a:extLst>
          </p:cNvPr>
          <p:cNvSpPr>
            <a:spLocks noGrp="1"/>
          </p:cNvSpPr>
          <p:nvPr>
            <p:ph type="title"/>
          </p:nvPr>
        </p:nvSpPr>
        <p:spPr/>
        <p:txBody>
          <a:bodyPr/>
          <a:lstStyle/>
          <a:p>
            <a:r>
              <a:rPr lang="en-US" dirty="0"/>
              <a:t>Descriptive statistics continued…</a:t>
            </a:r>
          </a:p>
        </p:txBody>
      </p:sp>
      <p:sp>
        <p:nvSpPr>
          <p:cNvPr id="3" name="Content Placeholder 2">
            <a:extLst>
              <a:ext uri="{FF2B5EF4-FFF2-40B4-BE49-F238E27FC236}">
                <a16:creationId xmlns:a16="http://schemas.microsoft.com/office/drawing/2014/main" id="{3F1D2828-1C2B-480B-86BF-B77334D29E3A}"/>
              </a:ext>
            </a:extLst>
          </p:cNvPr>
          <p:cNvSpPr>
            <a:spLocks noGrp="1"/>
          </p:cNvSpPr>
          <p:nvPr>
            <p:ph idx="1"/>
          </p:nvPr>
        </p:nvSpPr>
        <p:spPr>
          <a:xfrm>
            <a:off x="685801" y="2142067"/>
            <a:ext cx="4044819" cy="3649133"/>
          </a:xfrm>
        </p:spPr>
        <p:txBody>
          <a:bodyPr/>
          <a:lstStyle/>
          <a:p>
            <a:r>
              <a:rPr lang="en-US" b="1" dirty="0"/>
              <a:t>Variability</a:t>
            </a:r>
            <a:r>
              <a:rPr lang="en-US" dirty="0"/>
              <a:t>-measures how loosely or tightly bunched scores are</a:t>
            </a:r>
          </a:p>
          <a:p>
            <a:pPr lvl="1"/>
            <a:r>
              <a:rPr lang="en-US" b="1" dirty="0"/>
              <a:t>Range</a:t>
            </a:r>
            <a:r>
              <a:rPr lang="en-US" dirty="0"/>
              <a:t>-measure of variability that is the difference between the highest and lowest score</a:t>
            </a:r>
          </a:p>
          <a:p>
            <a:pPr lvl="2"/>
            <a:r>
              <a:rPr lang="en-US" dirty="0"/>
              <a:t>Easiest to measure, but deceptive since two sets with a similar central tendency can be bunched differently</a:t>
            </a:r>
          </a:p>
          <a:p>
            <a:pPr lvl="1"/>
            <a:r>
              <a:rPr lang="en-US" b="1" dirty="0"/>
              <a:t>Standard Deviation</a:t>
            </a:r>
            <a:r>
              <a:rPr lang="en-US" dirty="0"/>
              <a:t>-measure of variability that takes into account how far each data point is from the mean</a:t>
            </a:r>
          </a:p>
        </p:txBody>
      </p:sp>
      <p:graphicFrame>
        <p:nvGraphicFramePr>
          <p:cNvPr id="5" name="Table 4">
            <a:extLst>
              <a:ext uri="{FF2B5EF4-FFF2-40B4-BE49-F238E27FC236}">
                <a16:creationId xmlns:a16="http://schemas.microsoft.com/office/drawing/2014/main" id="{B295F8EE-C0C7-435A-B054-5E4B4311037F}"/>
              </a:ext>
            </a:extLst>
          </p:cNvPr>
          <p:cNvGraphicFramePr>
            <a:graphicFrameLocks noGrp="1"/>
          </p:cNvGraphicFramePr>
          <p:nvPr>
            <p:extLst>
              <p:ext uri="{D42A27DB-BD31-4B8C-83A1-F6EECF244321}">
                <p14:modId xmlns:p14="http://schemas.microsoft.com/office/powerpoint/2010/main" val="1405641105"/>
              </p:ext>
            </p:extLst>
          </p:nvPr>
        </p:nvGraphicFramePr>
        <p:xfrm>
          <a:off x="5374433" y="2142067"/>
          <a:ext cx="6391469" cy="3657600"/>
        </p:xfrm>
        <a:graphic>
          <a:graphicData uri="http://schemas.openxmlformats.org/drawingml/2006/table">
            <a:tbl>
              <a:tblPr firstRow="1" bandRow="1">
                <a:tableStyleId>{5C22544A-7EE6-4342-B048-85BDC9FD1C3A}</a:tableStyleId>
              </a:tblPr>
              <a:tblGrid>
                <a:gridCol w="3928187">
                  <a:extLst>
                    <a:ext uri="{9D8B030D-6E8A-4147-A177-3AD203B41FA5}">
                      <a16:colId xmlns:a16="http://schemas.microsoft.com/office/drawing/2014/main" val="1188389050"/>
                    </a:ext>
                  </a:extLst>
                </a:gridCol>
                <a:gridCol w="2463282">
                  <a:extLst>
                    <a:ext uri="{9D8B030D-6E8A-4147-A177-3AD203B41FA5}">
                      <a16:colId xmlns:a16="http://schemas.microsoft.com/office/drawing/2014/main" val="2023959154"/>
                    </a:ext>
                  </a:extLst>
                </a:gridCol>
              </a:tblGrid>
              <a:tr h="370840">
                <a:tc gridSpan="2">
                  <a:txBody>
                    <a:bodyPr/>
                    <a:lstStyle/>
                    <a:p>
                      <a:r>
                        <a:rPr lang="en-US" dirty="0"/>
                        <a:t>Answer the following using the two data sets below:</a:t>
                      </a:r>
                    </a:p>
                    <a:p>
                      <a:r>
                        <a:rPr lang="en-US" dirty="0"/>
                        <a:t>A: 23,32,45,45,80</a:t>
                      </a:r>
                    </a:p>
                    <a:p>
                      <a:r>
                        <a:rPr lang="en-US" dirty="0"/>
                        <a:t>B: 22,35,45,58,58</a:t>
                      </a:r>
                    </a:p>
                  </a:txBody>
                  <a:tcPr/>
                </a:tc>
                <a:tc hMerge="1">
                  <a:txBody>
                    <a:bodyPr/>
                    <a:lstStyle/>
                    <a:p>
                      <a:endParaRPr lang="en-US" dirty="0"/>
                    </a:p>
                  </a:txBody>
                  <a:tcPr/>
                </a:tc>
                <a:extLst>
                  <a:ext uri="{0D108BD9-81ED-4DB2-BD59-A6C34878D82A}">
                    <a16:rowId xmlns:a16="http://schemas.microsoft.com/office/drawing/2014/main" val="3218245731"/>
                  </a:ext>
                </a:extLst>
              </a:tr>
              <a:tr h="370840">
                <a:tc>
                  <a:txBody>
                    <a:bodyPr/>
                    <a:lstStyle/>
                    <a:p>
                      <a:pPr marL="342900" indent="-342900">
                        <a:buAutoNum type="arabicPeriod"/>
                      </a:pPr>
                      <a:r>
                        <a:rPr lang="en-US" dirty="0"/>
                        <a:t>Which data set has a smaller mean?</a:t>
                      </a:r>
                    </a:p>
                  </a:txBody>
                  <a:tcPr/>
                </a:tc>
                <a:tc>
                  <a:txBody>
                    <a:bodyPr/>
                    <a:lstStyle/>
                    <a:p>
                      <a:pPr marL="342900" indent="-342900">
                        <a:buAutoNum type="alphaLcPeriod"/>
                      </a:pPr>
                      <a:r>
                        <a:rPr lang="en-US" dirty="0"/>
                        <a:t>A</a:t>
                      </a:r>
                    </a:p>
                    <a:p>
                      <a:pPr marL="342900" indent="-342900">
                        <a:buAutoNum type="alphaLcPeriod"/>
                      </a:pPr>
                      <a:r>
                        <a:rPr lang="en-US" dirty="0"/>
                        <a:t>B</a:t>
                      </a:r>
                    </a:p>
                    <a:p>
                      <a:pPr marL="342900" indent="-342900">
                        <a:buAutoNum type="alphaLcPeriod"/>
                      </a:pPr>
                      <a:r>
                        <a:rPr lang="en-US" dirty="0"/>
                        <a:t>They are the same</a:t>
                      </a:r>
                    </a:p>
                  </a:txBody>
                  <a:tcPr/>
                </a:tc>
                <a:extLst>
                  <a:ext uri="{0D108BD9-81ED-4DB2-BD59-A6C34878D82A}">
                    <a16:rowId xmlns:a16="http://schemas.microsoft.com/office/drawing/2014/main" val="1297598734"/>
                  </a:ext>
                </a:extLst>
              </a:tr>
              <a:tr h="370840">
                <a:tc>
                  <a:txBody>
                    <a:bodyPr/>
                    <a:lstStyle/>
                    <a:p>
                      <a:r>
                        <a:rPr lang="en-US" dirty="0"/>
                        <a:t>2. Which data set has a smaller median?</a:t>
                      </a:r>
                    </a:p>
                  </a:txBody>
                  <a:tcPr/>
                </a:tc>
                <a:tc>
                  <a:txBody>
                    <a:bodyPr/>
                    <a:lstStyle/>
                    <a:p>
                      <a:pPr marL="342900" indent="-342900">
                        <a:buAutoNum type="alphaLcPeriod"/>
                      </a:pPr>
                      <a:r>
                        <a:rPr lang="en-US" dirty="0"/>
                        <a:t>A</a:t>
                      </a:r>
                    </a:p>
                    <a:p>
                      <a:pPr marL="342900" indent="-342900">
                        <a:buAutoNum type="alphaLcPeriod"/>
                      </a:pPr>
                      <a:r>
                        <a:rPr lang="en-US" dirty="0"/>
                        <a:t>B</a:t>
                      </a:r>
                    </a:p>
                    <a:p>
                      <a:pPr marL="342900" indent="-342900">
                        <a:buAutoNum type="alphaLcPeriod"/>
                      </a:pPr>
                      <a:r>
                        <a:rPr lang="en-US" dirty="0"/>
                        <a:t>They are the same</a:t>
                      </a:r>
                    </a:p>
                  </a:txBody>
                  <a:tcPr/>
                </a:tc>
                <a:extLst>
                  <a:ext uri="{0D108BD9-81ED-4DB2-BD59-A6C34878D82A}">
                    <a16:rowId xmlns:a16="http://schemas.microsoft.com/office/drawing/2014/main" val="3249741179"/>
                  </a:ext>
                </a:extLst>
              </a:tr>
              <a:tr h="370840">
                <a:tc>
                  <a:txBody>
                    <a:bodyPr/>
                    <a:lstStyle/>
                    <a:p>
                      <a:r>
                        <a:rPr lang="en-US" dirty="0"/>
                        <a:t>3. Which data set has a smaller mode?</a:t>
                      </a:r>
                    </a:p>
                  </a:txBody>
                  <a:tcPr/>
                </a:tc>
                <a:tc>
                  <a:txBody>
                    <a:bodyPr/>
                    <a:lstStyle/>
                    <a:p>
                      <a:pPr marL="342900" indent="-342900">
                        <a:buAutoNum type="alphaLcPeriod"/>
                      </a:pPr>
                      <a:r>
                        <a:rPr lang="en-US" dirty="0"/>
                        <a:t>A</a:t>
                      </a:r>
                    </a:p>
                    <a:p>
                      <a:pPr marL="342900" indent="-342900">
                        <a:buAutoNum type="alphaLcPeriod"/>
                      </a:pPr>
                      <a:r>
                        <a:rPr lang="en-US" dirty="0"/>
                        <a:t>B</a:t>
                      </a:r>
                    </a:p>
                    <a:p>
                      <a:pPr marL="342900" indent="-342900">
                        <a:buAutoNum type="alphaLcPeriod"/>
                      </a:pPr>
                      <a:r>
                        <a:rPr lang="en-US" dirty="0"/>
                        <a:t>They are the same</a:t>
                      </a:r>
                    </a:p>
                  </a:txBody>
                  <a:tcPr/>
                </a:tc>
                <a:extLst>
                  <a:ext uri="{0D108BD9-81ED-4DB2-BD59-A6C34878D82A}">
                    <a16:rowId xmlns:a16="http://schemas.microsoft.com/office/drawing/2014/main" val="3834827667"/>
                  </a:ext>
                </a:extLst>
              </a:tr>
            </a:tbl>
          </a:graphicData>
        </a:graphic>
      </p:graphicFrame>
    </p:spTree>
    <p:extLst>
      <p:ext uri="{BB962C8B-B14F-4D97-AF65-F5344CB8AC3E}">
        <p14:creationId xmlns:p14="http://schemas.microsoft.com/office/powerpoint/2010/main" val="382002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AD8B0-3940-4771-AA16-F0609779F41A}"/>
              </a:ext>
            </a:extLst>
          </p:cNvPr>
          <p:cNvSpPr>
            <a:spLocks noGrp="1"/>
          </p:cNvSpPr>
          <p:nvPr>
            <p:ph type="title"/>
          </p:nvPr>
        </p:nvSpPr>
        <p:spPr/>
        <p:txBody>
          <a:bodyPr/>
          <a:lstStyle/>
          <a:p>
            <a:r>
              <a:rPr lang="en-US" dirty="0"/>
              <a:t>Inferential statistics</a:t>
            </a:r>
          </a:p>
        </p:txBody>
      </p:sp>
      <p:sp>
        <p:nvSpPr>
          <p:cNvPr id="3" name="Content Placeholder 2">
            <a:extLst>
              <a:ext uri="{FF2B5EF4-FFF2-40B4-BE49-F238E27FC236}">
                <a16:creationId xmlns:a16="http://schemas.microsoft.com/office/drawing/2014/main" id="{4974FA26-C3F7-49B8-8CE5-7C8425EE613E}"/>
              </a:ext>
            </a:extLst>
          </p:cNvPr>
          <p:cNvSpPr>
            <a:spLocks noGrp="1"/>
          </p:cNvSpPr>
          <p:nvPr>
            <p:ph idx="1"/>
          </p:nvPr>
        </p:nvSpPr>
        <p:spPr/>
        <p:txBody>
          <a:bodyPr/>
          <a:lstStyle/>
          <a:p>
            <a:r>
              <a:rPr lang="en-US" b="1" dirty="0"/>
              <a:t>Inferential Statistics- </a:t>
            </a:r>
            <a:r>
              <a:rPr lang="en-US" dirty="0"/>
              <a:t>mathematical methods that allow us to determine whether we can generalize findings from our sample to the full population</a:t>
            </a:r>
          </a:p>
          <a:p>
            <a:pPr lvl="1"/>
            <a:r>
              <a:rPr lang="en-US" b="1" dirty="0"/>
              <a:t>Statistical Significance</a:t>
            </a:r>
            <a:r>
              <a:rPr lang="en-US" dirty="0"/>
              <a:t>-are our findings real?</a:t>
            </a:r>
          </a:p>
          <a:p>
            <a:pPr lvl="2"/>
            <a:r>
              <a:rPr lang="en-US" dirty="0"/>
              <a:t>Use a 0.05 level of confidence when deciding findings are trustworthy. This minimum level—5 in 100—is taken as the probability that the finding occurred by chance. </a:t>
            </a:r>
          </a:p>
          <a:p>
            <a:pPr lvl="2"/>
            <a:r>
              <a:rPr lang="en-US" dirty="0"/>
              <a:t>When the finding has been determined as chance less, it is statistically significant.</a:t>
            </a:r>
          </a:p>
          <a:p>
            <a:pPr lvl="2"/>
            <a:r>
              <a:rPr lang="en-US" dirty="0"/>
              <a:t>P&lt;0.05</a:t>
            </a:r>
          </a:p>
          <a:p>
            <a:pPr lvl="1"/>
            <a:r>
              <a:rPr lang="en-US" b="1" dirty="0"/>
              <a:t>Practical Significance</a:t>
            </a:r>
            <a:r>
              <a:rPr lang="en-US" dirty="0"/>
              <a:t>-is there real world importance?</a:t>
            </a:r>
          </a:p>
          <a:p>
            <a:pPr lvl="2"/>
            <a:r>
              <a:rPr lang="en-US" dirty="0"/>
              <a:t>The larger the sample size the greater the odds the result will be statistically significant, but it is useful in the real world?</a:t>
            </a:r>
          </a:p>
        </p:txBody>
      </p:sp>
    </p:spTree>
    <p:extLst>
      <p:ext uri="{BB962C8B-B14F-4D97-AF65-F5344CB8AC3E}">
        <p14:creationId xmlns:p14="http://schemas.microsoft.com/office/powerpoint/2010/main" val="424066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6D577F-0AFD-4C13-8205-819EBA7D608F}"/>
              </a:ext>
            </a:extLst>
          </p:cNvPr>
          <p:cNvSpPr>
            <a:spLocks noGrp="1"/>
          </p:cNvSpPr>
          <p:nvPr>
            <p:ph idx="1"/>
          </p:nvPr>
        </p:nvSpPr>
        <p:spPr>
          <a:xfrm>
            <a:off x="1012372" y="1311643"/>
            <a:ext cx="10131425" cy="3649133"/>
          </a:xfrm>
        </p:spPr>
        <p:txBody>
          <a:bodyPr>
            <a:normAutofit/>
          </a:bodyPr>
          <a:lstStyle/>
          <a:p>
            <a:r>
              <a:rPr lang="en-US" sz="3200" dirty="0"/>
              <a:t>	Review the three scenarios in 2.4.</a:t>
            </a:r>
          </a:p>
          <a:p>
            <a:r>
              <a:rPr lang="en-US" sz="3200" dirty="0"/>
              <a:t>  How can people lie with statistics?</a:t>
            </a:r>
          </a:p>
        </p:txBody>
      </p:sp>
    </p:spTree>
    <p:extLst>
      <p:ext uri="{BB962C8B-B14F-4D97-AF65-F5344CB8AC3E}">
        <p14:creationId xmlns:p14="http://schemas.microsoft.com/office/powerpoint/2010/main" val="2346079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TotalTime>
  <Words>453</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Celestial</vt:lpstr>
      <vt:lpstr>Chapter 2:4</vt:lpstr>
      <vt:lpstr>Lesson # 8</vt:lpstr>
      <vt:lpstr>Two types of statistics:  Descriptive and inferential</vt:lpstr>
      <vt:lpstr>Descriptive statistics continued…</vt:lpstr>
      <vt:lpstr>Inferential statistics</vt:lpstr>
      <vt:lpstr>PowerPoint Presentation</vt:lpstr>
    </vt:vector>
  </TitlesOfParts>
  <Company>East Baton Rouge Parish School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2:2</dc:title>
  <dc:creator>Amanda Vince</dc:creator>
  <cp:lastModifiedBy>Amanda Vince</cp:lastModifiedBy>
  <cp:revision>78</cp:revision>
  <dcterms:created xsi:type="dcterms:W3CDTF">2017-08-31T15:52:43Z</dcterms:created>
  <dcterms:modified xsi:type="dcterms:W3CDTF">2017-09-05T19:35:30Z</dcterms:modified>
</cp:coreProperties>
</file>