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262" autoAdjust="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84526-8337-47D9-9DEC-173EE377DB4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F5433-0E50-4C43-882D-EA08D08EC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62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3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0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42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95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88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5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1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9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0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1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9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1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4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2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 defTabSz="457200"/>
              <a:t>9/4/2017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71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6LY3zNQyF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2:3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Ethical issues in research design</a:t>
            </a:r>
          </a:p>
        </p:txBody>
      </p:sp>
    </p:spTree>
    <p:extLst>
      <p:ext uri="{BB962C8B-B14F-4D97-AF65-F5344CB8AC3E}">
        <p14:creationId xmlns:p14="http://schemas.microsoft.com/office/powerpoint/2010/main" val="246971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</a:t>
            </a:r>
            <a:r>
              <a:rPr lang="en-US"/>
              <a:t>: Explain </a:t>
            </a:r>
            <a:r>
              <a:rPr lang="en-US" dirty="0"/>
              <a:t>the ethical obligations of researchers toward their research participants. </a:t>
            </a:r>
            <a:r>
              <a:rPr lang="en-US" dirty="0" err="1"/>
              <a:t>Descrive</a:t>
            </a:r>
            <a:r>
              <a:rPr lang="en-US" dirty="0"/>
              <a:t> both sides of the debate on the use of animals as research objects.</a:t>
            </a:r>
          </a:p>
          <a:p>
            <a:r>
              <a:rPr lang="en-US" dirty="0"/>
              <a:t>Agenda: </a:t>
            </a:r>
            <a:r>
              <a:rPr lang="en-US" dirty="0" err="1"/>
              <a:t>Bellwork</a:t>
            </a:r>
            <a:r>
              <a:rPr lang="en-US" dirty="0"/>
              <a:t>, 2.3 notes, discussion</a:t>
            </a:r>
          </a:p>
          <a:p>
            <a:r>
              <a:rPr lang="en-US" dirty="0" err="1"/>
              <a:t>Bellwork</a:t>
            </a:r>
            <a:r>
              <a:rPr lang="en-US" dirty="0"/>
              <a:t>: Read, think, reflect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000" dirty="0"/>
              <a:t>Is there an instance where testing on humans is ethical? What about animals?</a:t>
            </a:r>
          </a:p>
        </p:txBody>
      </p:sp>
    </p:spTree>
    <p:extLst>
      <p:ext uri="{BB962C8B-B14F-4D97-AF65-F5344CB8AC3E}">
        <p14:creationId xmlns:p14="http://schemas.microsoft.com/office/powerpoint/2010/main" val="175918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Tuskegee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98433"/>
          </a:xfrm>
        </p:spPr>
        <p:txBody>
          <a:bodyPr>
            <a:normAutofit/>
          </a:bodyPr>
          <a:lstStyle/>
          <a:p>
            <a:r>
              <a:rPr lang="en-US" dirty="0"/>
              <a:t>Performed by an extinct government agency, the U.S.  Public Health Service (1932-1972)</a:t>
            </a:r>
          </a:p>
          <a:p>
            <a:r>
              <a:rPr lang="en-US" dirty="0"/>
              <a:t>Natural course of syphilis</a:t>
            </a:r>
          </a:p>
          <a:p>
            <a:r>
              <a:rPr lang="en-US" dirty="0"/>
              <a:t>399 African-American men in rural Alabama who were previously diagnosed</a:t>
            </a:r>
          </a:p>
          <a:p>
            <a:r>
              <a:rPr lang="en-US" dirty="0"/>
              <a:t>Did not inform the men of their disease, nor that there was a treatment, or that they were subjects.</a:t>
            </a:r>
          </a:p>
          <a:p>
            <a:r>
              <a:rPr lang="en-US" dirty="0"/>
              <a:t>Withheld all important medical information and treatment options.</a:t>
            </a:r>
          </a:p>
          <a:p>
            <a:r>
              <a:rPr lang="en-US" dirty="0"/>
              <a:t>28 men died, 100 died of complications, 40 wives infected, 19 children born</a:t>
            </a:r>
          </a:p>
          <a:p>
            <a:r>
              <a:rPr lang="en-US" dirty="0">
                <a:hlinkClick r:id="rId2"/>
              </a:rPr>
              <a:t>Clinton Apology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2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3884-B054-4383-9D7C-66E399EB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guidelines for human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2A24D-2E89-438D-A9C1-A5E795E7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IRB (Institutional Review Boards) </a:t>
            </a:r>
            <a:endParaRPr lang="en-US" b="1" dirty="0"/>
          </a:p>
          <a:p>
            <a:r>
              <a:rPr lang="en-US" b="1" dirty="0"/>
              <a:t>Informed Consent</a:t>
            </a:r>
            <a:r>
              <a:rPr lang="en-US" dirty="0"/>
              <a:t>-informing research participants of what is involved in a study before asking them to participate, participants should enter voluntarily, </a:t>
            </a:r>
          </a:p>
          <a:p>
            <a:pPr lvl="1"/>
            <a:r>
              <a:rPr lang="en-US" dirty="0"/>
              <a:t>Challenges include medical or psychological issues such as Alzheimer’s and schizophrenia.</a:t>
            </a:r>
          </a:p>
          <a:p>
            <a:pPr lvl="1"/>
            <a:r>
              <a:rPr lang="en-US" dirty="0"/>
              <a:t>Deception-deliberately misleading the design or purpose </a:t>
            </a:r>
          </a:p>
          <a:p>
            <a:pPr lvl="2"/>
            <a:r>
              <a:rPr lang="en-US" dirty="0"/>
              <a:t>Confederate-a research assistant who plays a part of the participant</a:t>
            </a:r>
          </a:p>
          <a:p>
            <a:pPr lvl="1"/>
            <a:r>
              <a:rPr lang="en-US" dirty="0"/>
              <a:t>Is there an instance when deception is justified?</a:t>
            </a:r>
          </a:p>
          <a:p>
            <a:r>
              <a:rPr lang="en-US" b="1" dirty="0"/>
              <a:t>Protection from Harm and Discomfort-</a:t>
            </a:r>
            <a:r>
              <a:rPr lang="en-US" dirty="0"/>
              <a:t>must take reasonable steps to avoid harm to participants</a:t>
            </a:r>
          </a:p>
          <a:p>
            <a:r>
              <a:rPr lang="en-US" b="1" dirty="0"/>
              <a:t>Debriefing-</a:t>
            </a:r>
            <a:r>
              <a:rPr lang="en-US" dirty="0"/>
              <a:t>participants should be informed of the deception by debriefing as soon as possible after the deception takes place. </a:t>
            </a:r>
          </a:p>
        </p:txBody>
      </p:sp>
    </p:spTree>
    <p:extLst>
      <p:ext uri="{BB962C8B-B14F-4D97-AF65-F5344CB8AC3E}">
        <p14:creationId xmlns:p14="http://schemas.microsoft.com/office/powerpoint/2010/main" val="163700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0B662-09E5-4DE2-8933-A7098B94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issues in animal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91FF-C9EF-4D82-BE10-827AFB27B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Invasive Research-often takes the form of producing lesions in animals brains, usually by means of surgery, and observing the effects on animal behavior.</a:t>
            </a:r>
          </a:p>
          <a:p>
            <a:pPr lvl="1"/>
            <a:r>
              <a:rPr lang="en-US" dirty="0"/>
              <a:t>7-8% of psychological research</a:t>
            </a:r>
          </a:p>
          <a:p>
            <a:pPr lvl="1"/>
            <a:r>
              <a:rPr lang="en-US" dirty="0"/>
              <a:t>Mostly rodents and birds</a:t>
            </a:r>
          </a:p>
          <a:p>
            <a:pPr lvl="1"/>
            <a:r>
              <a:rPr lang="en-US" dirty="0"/>
              <a:t>Goal is to generate ideas of how the brain relates to behavior in animals, and how the findings generalize to humans, without having to inflict harm upon humans.</a:t>
            </a:r>
          </a:p>
          <a:p>
            <a:pPr lvl="1"/>
            <a:r>
              <a:rPr lang="en-US" dirty="0"/>
              <a:t>100 million lab animal deaths per year in medical and psychological research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How well do animal models translate to human conditions?</a:t>
            </a:r>
          </a:p>
          <a:p>
            <a:pPr lvl="1"/>
            <a:r>
              <a:rPr lang="en-US" dirty="0"/>
              <a:t>Is research on aggression, fear, learning, memory, and related topics useful?</a:t>
            </a:r>
          </a:p>
          <a:p>
            <a:r>
              <a:rPr lang="en-US" dirty="0"/>
              <a:t>Problem-often there are few, or no, good alternatives to using animals.</a:t>
            </a:r>
          </a:p>
          <a:p>
            <a:r>
              <a:rPr lang="en-US" dirty="0"/>
              <a:t>What are potential benefits and costs of using animals in research?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51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392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Chapter 2:3</vt:lpstr>
      <vt:lpstr>Lesson # 7</vt:lpstr>
      <vt:lpstr>Case study: Tuskegee</vt:lpstr>
      <vt:lpstr>Ethical guidelines for human research</vt:lpstr>
      <vt:lpstr>Ethical issues in animal research</vt:lpstr>
    </vt:vector>
  </TitlesOfParts>
  <Company>East Baton Rouge Parish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2:2</dc:title>
  <dc:creator>Amanda Vince</dc:creator>
  <cp:lastModifiedBy>Amanda Vince</cp:lastModifiedBy>
  <cp:revision>65</cp:revision>
  <dcterms:created xsi:type="dcterms:W3CDTF">2017-08-31T15:52:43Z</dcterms:created>
  <dcterms:modified xsi:type="dcterms:W3CDTF">2017-09-04T19:53:31Z</dcterms:modified>
</cp:coreProperties>
</file>