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8" r:id="rId3"/>
    <p:sldId id="259" r:id="rId4"/>
    <p:sldId id="260" r:id="rId5"/>
    <p:sldId id="262" r:id="rId6"/>
    <p:sldId id="261" r:id="rId7"/>
    <p:sldId id="263" r:id="rId8"/>
    <p:sldId id="265" r:id="rId9"/>
    <p:sldId id="266" r:id="rId10"/>
    <p:sldId id="267" r:id="rId11"/>
    <p:sldId id="268" r:id="rId12"/>
    <p:sldId id="269" r:id="rId13"/>
    <p:sldId id="270" r:id="rId14"/>
    <p:sldId id="27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5262" autoAdjust="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84526-8337-47D9-9DEC-173EE377DB40}" type="datetimeFigureOut">
              <a:rPr lang="en-US" smtClean="0"/>
              <a:t>9/4/2017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BF5433-0E50-4C43-882D-EA08D08ECAE1}" type="slidenum">
              <a:rPr lang="en-US" smtClean="0"/>
              <a:t>‹#›</a:t>
            </a:fld>
            <a:endParaRPr lang="en-US"/>
          </a:p>
        </p:txBody>
      </p:sp>
    </p:spTree>
    <p:extLst>
      <p:ext uri="{BB962C8B-B14F-4D97-AF65-F5344CB8AC3E}">
        <p14:creationId xmlns:p14="http://schemas.microsoft.com/office/powerpoint/2010/main" val="150138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1-negative</a:t>
            </a:r>
          </a:p>
          <a:p>
            <a:r>
              <a:rPr lang="en-US" dirty="0"/>
              <a:t>2-positive</a:t>
            </a:r>
          </a:p>
          <a:p>
            <a:r>
              <a:rPr lang="en-US" dirty="0"/>
              <a:t>3-positive</a:t>
            </a:r>
          </a:p>
          <a:p>
            <a:r>
              <a:rPr lang="en-US" dirty="0"/>
              <a:t>4-zero</a:t>
            </a:r>
          </a:p>
          <a:p>
            <a:r>
              <a:rPr lang="en-US" dirty="0"/>
              <a:t>5-positive</a:t>
            </a:r>
          </a:p>
          <a:p>
            <a:r>
              <a:rPr lang="en-US" dirty="0"/>
              <a:t>6-zero</a:t>
            </a:r>
          </a:p>
        </p:txBody>
      </p:sp>
      <p:sp>
        <p:nvSpPr>
          <p:cNvPr id="4" name="Slide Number Placeholder 3"/>
          <p:cNvSpPr>
            <a:spLocks noGrp="1"/>
          </p:cNvSpPr>
          <p:nvPr>
            <p:ph type="sldNum" sz="quarter" idx="10"/>
          </p:nvPr>
        </p:nvSpPr>
        <p:spPr/>
        <p:txBody>
          <a:bodyPr/>
          <a:lstStyle/>
          <a:p>
            <a:fld id="{6BBF5433-0E50-4C43-882D-EA08D08ECAE1}" type="slidenum">
              <a:rPr lang="en-US" smtClean="0"/>
              <a:t>7</a:t>
            </a:fld>
            <a:endParaRPr lang="en-US"/>
          </a:p>
        </p:txBody>
      </p:sp>
    </p:spTree>
    <p:extLst>
      <p:ext uri="{BB962C8B-B14F-4D97-AF65-F5344CB8AC3E}">
        <p14:creationId xmlns:p14="http://schemas.microsoft.com/office/powerpoint/2010/main" val="165560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BF5433-0E50-4C43-882D-EA08D08ECAE1}" type="slidenum">
              <a:rPr lang="en-US" smtClean="0"/>
              <a:t>10</a:t>
            </a:fld>
            <a:endParaRPr lang="en-US"/>
          </a:p>
        </p:txBody>
      </p:sp>
    </p:spTree>
    <p:extLst>
      <p:ext uri="{BB962C8B-B14F-4D97-AF65-F5344CB8AC3E}">
        <p14:creationId xmlns:p14="http://schemas.microsoft.com/office/powerpoint/2010/main" val="3779172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02620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737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27536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1507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0642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1595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98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939895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341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809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8308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2821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985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819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011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454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9/4/2017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1527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9/4/2017</a:t>
            </a:fld>
            <a:endParaRPr lang="en-US" dirty="0">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83307112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2:3</a:t>
            </a:r>
          </a:p>
        </p:txBody>
      </p:sp>
      <p:sp>
        <p:nvSpPr>
          <p:cNvPr id="3" name="Subtitle 2"/>
          <p:cNvSpPr>
            <a:spLocks noGrp="1"/>
          </p:cNvSpPr>
          <p:nvPr>
            <p:ph type="subTitle" idx="1"/>
          </p:nvPr>
        </p:nvSpPr>
        <p:spPr/>
        <p:txBody>
          <a:bodyPr/>
          <a:lstStyle/>
          <a:p>
            <a:r>
              <a:rPr lang="en-US" dirty="0"/>
              <a:t>Ethical issues in research design</a:t>
            </a:r>
          </a:p>
        </p:txBody>
      </p:sp>
    </p:spTree>
    <p:extLst>
      <p:ext uri="{BB962C8B-B14F-4D97-AF65-F5344CB8AC3E}">
        <p14:creationId xmlns:p14="http://schemas.microsoft.com/office/powerpoint/2010/main" val="2469710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D725-B3B5-4C51-95AC-9474872B2C86}"/>
              </a:ext>
            </a:extLst>
          </p:cNvPr>
          <p:cNvSpPr>
            <a:spLocks noGrp="1"/>
          </p:cNvSpPr>
          <p:nvPr>
            <p:ph type="title"/>
          </p:nvPr>
        </p:nvSpPr>
        <p:spPr/>
        <p:txBody>
          <a:bodyPr/>
          <a:lstStyle/>
          <a:p>
            <a:r>
              <a:rPr lang="en-US" dirty="0"/>
              <a:t>Advantages and disadvantages </a:t>
            </a:r>
            <a:br>
              <a:rPr lang="en-US" dirty="0"/>
            </a:br>
            <a:r>
              <a:rPr lang="en-US" dirty="0"/>
              <a:t>of research designs</a:t>
            </a:r>
          </a:p>
        </p:txBody>
      </p:sp>
      <p:sp>
        <p:nvSpPr>
          <p:cNvPr id="3" name="Content Placeholder 2">
            <a:extLst>
              <a:ext uri="{FF2B5EF4-FFF2-40B4-BE49-F238E27FC236}">
                <a16:creationId xmlns:a16="http://schemas.microsoft.com/office/drawing/2014/main" id="{6120A9A6-57D7-4272-8EC3-816C23F43F61}"/>
              </a:ext>
            </a:extLst>
          </p:cNvPr>
          <p:cNvSpPr>
            <a:spLocks noGrp="1"/>
          </p:cNvSpPr>
          <p:nvPr>
            <p:ph idx="1"/>
          </p:nvPr>
        </p:nvSpPr>
        <p:spPr>
          <a:xfrm>
            <a:off x="685801" y="2142067"/>
            <a:ext cx="10131425" cy="4075853"/>
          </a:xfrm>
        </p:spPr>
        <p:txBody>
          <a:bodyPr>
            <a:normAutofit/>
          </a:bodyPr>
          <a:lstStyle/>
          <a:p>
            <a:r>
              <a:rPr lang="en-US" b="1" dirty="0"/>
              <a:t>Experimental Design-</a:t>
            </a:r>
            <a:r>
              <a:rPr lang="en-US" dirty="0"/>
              <a:t>Research design characterized by random assignment of participants to conditions and manipulation of an independent variable.  Permit cause-and-effect relationships unlike other research designs. </a:t>
            </a:r>
          </a:p>
          <a:p>
            <a:pPr lvl="1"/>
            <a:r>
              <a:rPr lang="en-US" dirty="0"/>
              <a:t>Two Components</a:t>
            </a:r>
            <a:r>
              <a:rPr lang="en-US" b="1" dirty="0"/>
              <a:t>: </a:t>
            </a:r>
          </a:p>
          <a:p>
            <a:pPr lvl="2"/>
            <a:r>
              <a:rPr lang="en-US" b="1" dirty="0"/>
              <a:t>Random Assignment-</a:t>
            </a:r>
            <a:r>
              <a:rPr lang="en-US" dirty="0"/>
              <a:t>randomly assorts participants into two groups. </a:t>
            </a:r>
          </a:p>
          <a:p>
            <a:pPr marL="1828800" lvl="4" indent="0">
              <a:buNone/>
            </a:pPr>
            <a:r>
              <a:rPr lang="en-US" dirty="0"/>
              <a:t>*Random selection deals with initial choosing whereas random assignment deals with how you assign participants after they are 	chosen.</a:t>
            </a:r>
          </a:p>
          <a:p>
            <a:pPr lvl="3"/>
            <a:r>
              <a:rPr lang="en-US" b="1" dirty="0"/>
              <a:t>Experimental group-</a:t>
            </a:r>
            <a:r>
              <a:rPr lang="en-US" dirty="0"/>
              <a:t>receives the manipulation</a:t>
            </a:r>
          </a:p>
          <a:p>
            <a:pPr lvl="3"/>
            <a:r>
              <a:rPr lang="en-US" b="1" dirty="0"/>
              <a:t>Control group-</a:t>
            </a:r>
            <a:r>
              <a:rPr lang="en-US" dirty="0"/>
              <a:t>no manipulation</a:t>
            </a:r>
          </a:p>
          <a:p>
            <a:pPr lvl="2"/>
            <a:r>
              <a:rPr lang="en-US" b="1" dirty="0"/>
              <a:t>Variable Manipulation</a:t>
            </a:r>
          </a:p>
          <a:p>
            <a:pPr lvl="3"/>
            <a:r>
              <a:rPr lang="en-US" b="1" dirty="0"/>
              <a:t>Independent </a:t>
            </a:r>
            <a:r>
              <a:rPr lang="en-US" dirty="0"/>
              <a:t>Variable-the manipulated variable</a:t>
            </a:r>
          </a:p>
          <a:p>
            <a:pPr lvl="3"/>
            <a:r>
              <a:rPr lang="en-US" b="1" dirty="0"/>
              <a:t>Dependent Variable-</a:t>
            </a:r>
            <a:r>
              <a:rPr lang="en-US" dirty="0"/>
              <a:t>no manipulation; allows the experimenter to see whether the manipulation has an effect</a:t>
            </a:r>
          </a:p>
          <a:p>
            <a:pPr lvl="3"/>
            <a:r>
              <a:rPr lang="en-US" b="1" dirty="0"/>
              <a:t>Operational Definition-</a:t>
            </a:r>
            <a:r>
              <a:rPr lang="en-US" dirty="0"/>
              <a:t>a working definition of what is being measured</a:t>
            </a:r>
          </a:p>
        </p:txBody>
      </p:sp>
    </p:spTree>
    <p:extLst>
      <p:ext uri="{BB962C8B-B14F-4D97-AF65-F5344CB8AC3E}">
        <p14:creationId xmlns:p14="http://schemas.microsoft.com/office/powerpoint/2010/main" val="377397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9CC5-0A18-41E0-8DAB-B3B483A7CD05}"/>
              </a:ext>
            </a:extLst>
          </p:cNvPr>
          <p:cNvSpPr>
            <a:spLocks noGrp="1"/>
          </p:cNvSpPr>
          <p:nvPr>
            <p:ph type="title"/>
          </p:nvPr>
        </p:nvSpPr>
        <p:spPr/>
        <p:txBody>
          <a:bodyPr/>
          <a:lstStyle/>
          <a:p>
            <a:r>
              <a:rPr lang="en-US" dirty="0"/>
              <a:t>Experimental design…continued</a:t>
            </a:r>
          </a:p>
        </p:txBody>
      </p:sp>
      <p:sp>
        <p:nvSpPr>
          <p:cNvPr id="3" name="Content Placeholder 2">
            <a:extLst>
              <a:ext uri="{FF2B5EF4-FFF2-40B4-BE49-F238E27FC236}">
                <a16:creationId xmlns:a16="http://schemas.microsoft.com/office/drawing/2014/main" id="{760BAF3D-16CE-4EDF-B625-CF5B7E0D5B00}"/>
              </a:ext>
            </a:extLst>
          </p:cNvPr>
          <p:cNvSpPr>
            <a:spLocks noGrp="1"/>
          </p:cNvSpPr>
          <p:nvPr>
            <p:ph idx="1"/>
          </p:nvPr>
        </p:nvSpPr>
        <p:spPr>
          <a:xfrm>
            <a:off x="685801" y="2142067"/>
            <a:ext cx="6750697" cy="3649133"/>
          </a:xfrm>
        </p:spPr>
        <p:txBody>
          <a:bodyPr/>
          <a:lstStyle/>
          <a:p>
            <a:r>
              <a:rPr lang="en-US" b="1" dirty="0"/>
              <a:t>Confound/Confounding Variable</a:t>
            </a:r>
            <a:r>
              <a:rPr lang="en-US" dirty="0"/>
              <a:t>-any variable that differs between the experimental and control groups, other than the independent variable. </a:t>
            </a:r>
          </a:p>
          <a:p>
            <a:r>
              <a:rPr lang="en-US" b="1" dirty="0"/>
              <a:t>Cause and Effect: Permission to Infer-</a:t>
            </a:r>
            <a:r>
              <a:rPr lang="en-US" dirty="0"/>
              <a:t>experimental designs allow us to infer cause and effect relationships using the criteria</a:t>
            </a:r>
          </a:p>
          <a:p>
            <a:pPr marL="800100" lvl="1" indent="-342900">
              <a:buFont typeface="+mj-lt"/>
              <a:buAutoNum type="arabicPeriod"/>
            </a:pPr>
            <a:r>
              <a:rPr lang="en-US" dirty="0"/>
              <a:t>Is this study an experiment? </a:t>
            </a:r>
          </a:p>
          <a:p>
            <a:pPr marL="800100" lvl="1" indent="-342900">
              <a:buFont typeface="+mj-lt"/>
              <a:buAutoNum type="arabicPeriod"/>
            </a:pPr>
            <a:r>
              <a:rPr lang="en-US" dirty="0"/>
              <a:t>If it isn’t, don’t draw causal conclusions.</a:t>
            </a:r>
          </a:p>
          <a:p>
            <a:endParaRPr lang="en-US" dirty="0"/>
          </a:p>
        </p:txBody>
      </p:sp>
      <p:pic>
        <p:nvPicPr>
          <p:cNvPr id="4" name="Picture 3">
            <a:extLst>
              <a:ext uri="{FF2B5EF4-FFF2-40B4-BE49-F238E27FC236}">
                <a16:creationId xmlns:a16="http://schemas.microsoft.com/office/drawing/2014/main" id="{05415BD9-6AE4-4BBB-BD50-9DF745B09162}"/>
              </a:ext>
            </a:extLst>
          </p:cNvPr>
          <p:cNvPicPr>
            <a:picLocks noChangeAspect="1"/>
          </p:cNvPicPr>
          <p:nvPr/>
        </p:nvPicPr>
        <p:blipFill>
          <a:blip r:embed="rId2"/>
          <a:stretch>
            <a:fillRect/>
          </a:stretch>
        </p:blipFill>
        <p:spPr>
          <a:xfrm>
            <a:off x="7436498" y="2693978"/>
            <a:ext cx="4430004" cy="2545309"/>
          </a:xfrm>
          <a:prstGeom prst="rect">
            <a:avLst/>
          </a:prstGeom>
        </p:spPr>
      </p:pic>
    </p:spTree>
    <p:extLst>
      <p:ext uri="{BB962C8B-B14F-4D97-AF65-F5344CB8AC3E}">
        <p14:creationId xmlns:p14="http://schemas.microsoft.com/office/powerpoint/2010/main" val="136243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7CD3E-8B14-4A42-BE0F-E9AAA3C62776}"/>
              </a:ext>
            </a:extLst>
          </p:cNvPr>
          <p:cNvSpPr>
            <a:spLocks noGrp="1"/>
          </p:cNvSpPr>
          <p:nvPr>
            <p:ph type="title"/>
          </p:nvPr>
        </p:nvSpPr>
        <p:spPr/>
        <p:txBody>
          <a:bodyPr/>
          <a:lstStyle/>
          <a:p>
            <a:r>
              <a:rPr lang="en-US" dirty="0"/>
              <a:t>Pitfalls in experimental design</a:t>
            </a:r>
          </a:p>
        </p:txBody>
      </p:sp>
      <p:sp>
        <p:nvSpPr>
          <p:cNvPr id="3" name="Content Placeholder 2">
            <a:extLst>
              <a:ext uri="{FF2B5EF4-FFF2-40B4-BE49-F238E27FC236}">
                <a16:creationId xmlns:a16="http://schemas.microsoft.com/office/drawing/2014/main" id="{44B2BA24-70A5-46E7-8BF3-5A98DEFA332C}"/>
              </a:ext>
            </a:extLst>
          </p:cNvPr>
          <p:cNvSpPr>
            <a:spLocks noGrp="1"/>
          </p:cNvSpPr>
          <p:nvPr>
            <p:ph idx="1"/>
          </p:nvPr>
        </p:nvSpPr>
        <p:spPr>
          <a:xfrm>
            <a:off x="685801" y="2142067"/>
            <a:ext cx="10131425" cy="3649133"/>
          </a:xfrm>
        </p:spPr>
        <p:txBody>
          <a:bodyPr>
            <a:normAutofit/>
          </a:bodyPr>
          <a:lstStyle/>
          <a:p>
            <a:r>
              <a:rPr lang="en-US" b="1" dirty="0"/>
              <a:t>Placebo Effect-</a:t>
            </a:r>
            <a:r>
              <a:rPr lang="en-US" dirty="0"/>
              <a:t>improvement resulting from the mere expectation of improvement</a:t>
            </a:r>
          </a:p>
          <a:p>
            <a:pPr lvl="1"/>
            <a:r>
              <a:rPr lang="en-US" b="1" dirty="0"/>
              <a:t>Blind-</a:t>
            </a:r>
            <a:r>
              <a:rPr lang="en-US" dirty="0"/>
              <a:t>unaware of whether one is in the experimental or control group. If patients are not blind, a confound is generated.</a:t>
            </a:r>
          </a:p>
          <a:p>
            <a:pPr lvl="1"/>
            <a:r>
              <a:rPr lang="en-US" dirty="0"/>
              <a:t>“Blind is broken” is when participants what group they are in. Can result in…</a:t>
            </a:r>
          </a:p>
          <a:p>
            <a:pPr lvl="2"/>
            <a:r>
              <a:rPr lang="en-US" dirty="0"/>
              <a:t>Patients in experimental group can improve more than patients in the control group</a:t>
            </a:r>
          </a:p>
          <a:p>
            <a:pPr lvl="2"/>
            <a:r>
              <a:rPr lang="en-US" dirty="0"/>
              <a:t>Patients in the control group can try to beat out the patients in the experimental group, aka the John Henry effect</a:t>
            </a:r>
          </a:p>
          <a:p>
            <a:pPr lvl="1"/>
            <a:r>
              <a:rPr lang="en-US" dirty="0"/>
              <a:t>Placebo show many of the same characteristics as actual drugs (more powerful at higher doses, injection through a needle, addiction, price)</a:t>
            </a:r>
          </a:p>
          <a:p>
            <a:pPr lvl="2"/>
            <a:r>
              <a:rPr lang="en-US" dirty="0"/>
              <a:t>Up to 80% as effective in mild to moderate psychological cases</a:t>
            </a:r>
          </a:p>
          <a:p>
            <a:pPr lvl="2"/>
            <a:r>
              <a:rPr lang="en-US" dirty="0"/>
              <a:t>Actual medications have clear edge in severe cases and in physical illnesses</a:t>
            </a:r>
          </a:p>
        </p:txBody>
      </p:sp>
    </p:spTree>
    <p:extLst>
      <p:ext uri="{BB962C8B-B14F-4D97-AF65-F5344CB8AC3E}">
        <p14:creationId xmlns:p14="http://schemas.microsoft.com/office/powerpoint/2010/main" val="395602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B0CB8-5B70-4573-B970-CE7BEAD26F5E}"/>
              </a:ext>
            </a:extLst>
          </p:cNvPr>
          <p:cNvSpPr>
            <a:spLocks noGrp="1"/>
          </p:cNvSpPr>
          <p:nvPr>
            <p:ph type="title"/>
          </p:nvPr>
        </p:nvSpPr>
        <p:spPr/>
        <p:txBody>
          <a:bodyPr/>
          <a:lstStyle/>
          <a:p>
            <a:r>
              <a:rPr lang="en-US" dirty="0"/>
              <a:t>Pitfalls in experimental design</a:t>
            </a:r>
          </a:p>
        </p:txBody>
      </p:sp>
      <p:sp>
        <p:nvSpPr>
          <p:cNvPr id="3" name="Content Placeholder 2">
            <a:extLst>
              <a:ext uri="{FF2B5EF4-FFF2-40B4-BE49-F238E27FC236}">
                <a16:creationId xmlns:a16="http://schemas.microsoft.com/office/drawing/2014/main" id="{ED8CA371-8FC8-4A2C-A516-45A90D9AF475}"/>
              </a:ext>
            </a:extLst>
          </p:cNvPr>
          <p:cNvSpPr>
            <a:spLocks noGrp="1"/>
          </p:cNvSpPr>
          <p:nvPr>
            <p:ph idx="1"/>
          </p:nvPr>
        </p:nvSpPr>
        <p:spPr>
          <a:xfrm>
            <a:off x="685802" y="2142067"/>
            <a:ext cx="6741365" cy="3649133"/>
          </a:xfrm>
        </p:spPr>
        <p:txBody>
          <a:bodyPr>
            <a:normAutofit fontScale="92500" lnSpcReduction="20000"/>
          </a:bodyPr>
          <a:lstStyle/>
          <a:p>
            <a:r>
              <a:rPr lang="en-US" b="1" dirty="0"/>
              <a:t>Nocebo Effect-</a:t>
            </a:r>
            <a:r>
              <a:rPr lang="en-US" dirty="0"/>
              <a:t>harm resulting from the mere expectation of harm</a:t>
            </a:r>
          </a:p>
          <a:p>
            <a:pPr lvl="1"/>
            <a:r>
              <a:rPr lang="en-US" dirty="0"/>
              <a:t>What examples from the realm of superstition might be nocebo effect?</a:t>
            </a:r>
          </a:p>
          <a:p>
            <a:r>
              <a:rPr lang="en-US" b="1" dirty="0"/>
              <a:t>Experimental Expectancy Effect/Rosenthal Effect-</a:t>
            </a:r>
            <a:r>
              <a:rPr lang="en-US" dirty="0"/>
              <a:t>when hypotheses lead them to unintentionally bias the outcome of a study. </a:t>
            </a:r>
          </a:p>
          <a:p>
            <a:pPr lvl="1"/>
            <a:r>
              <a:rPr lang="en-US" dirty="0"/>
              <a:t>How is confirmation bias an issue with the Experimental Expectancy Effect?</a:t>
            </a:r>
          </a:p>
          <a:p>
            <a:pPr lvl="1"/>
            <a:r>
              <a:rPr lang="en-US" b="1" dirty="0"/>
              <a:t>Double-blind</a:t>
            </a:r>
            <a:r>
              <a:rPr lang="en-US" dirty="0"/>
              <a:t>-when neither researchers nor participants are aware of who is in the experimental or control group</a:t>
            </a:r>
          </a:p>
          <a:p>
            <a:r>
              <a:rPr lang="en-US" b="1" dirty="0"/>
              <a:t>Demand Characteristics-</a:t>
            </a:r>
            <a:r>
              <a:rPr lang="en-US" dirty="0"/>
              <a:t>cues that participants pick up from a study that allow them to generate guesses regarding the researcher’s hypothesis</a:t>
            </a:r>
          </a:p>
          <a:p>
            <a:pPr lvl="1"/>
            <a:r>
              <a:rPr lang="en-US" dirty="0"/>
              <a:t>When participants think they know how the experimenter wants them to act, they may alter behavior accordingly. Can be combatted with cover stories, distractors, or filler items. </a:t>
            </a:r>
          </a:p>
          <a:p>
            <a:endParaRPr lang="en-US" dirty="0"/>
          </a:p>
        </p:txBody>
      </p:sp>
      <p:pic>
        <p:nvPicPr>
          <p:cNvPr id="4" name="Picture 3">
            <a:extLst>
              <a:ext uri="{FF2B5EF4-FFF2-40B4-BE49-F238E27FC236}">
                <a16:creationId xmlns:a16="http://schemas.microsoft.com/office/drawing/2014/main" id="{D2B53889-A8A3-4589-A6FA-E889312FE8C3}"/>
              </a:ext>
            </a:extLst>
          </p:cNvPr>
          <p:cNvPicPr>
            <a:picLocks noChangeAspect="1"/>
          </p:cNvPicPr>
          <p:nvPr/>
        </p:nvPicPr>
        <p:blipFill>
          <a:blip r:embed="rId2"/>
          <a:stretch>
            <a:fillRect/>
          </a:stretch>
        </p:blipFill>
        <p:spPr>
          <a:xfrm>
            <a:off x="7751892" y="1838129"/>
            <a:ext cx="4164078" cy="2776052"/>
          </a:xfrm>
          <a:prstGeom prst="rect">
            <a:avLst/>
          </a:prstGeom>
        </p:spPr>
      </p:pic>
      <p:sp>
        <p:nvSpPr>
          <p:cNvPr id="5" name="TextBox 4">
            <a:extLst>
              <a:ext uri="{FF2B5EF4-FFF2-40B4-BE49-F238E27FC236}">
                <a16:creationId xmlns:a16="http://schemas.microsoft.com/office/drawing/2014/main" id="{15A795E4-1D28-47DC-B55E-29FB191DCB5A}"/>
              </a:ext>
            </a:extLst>
          </p:cNvPr>
          <p:cNvSpPr txBox="1"/>
          <p:nvPr/>
        </p:nvSpPr>
        <p:spPr>
          <a:xfrm>
            <a:off x="8304244" y="4898572"/>
            <a:ext cx="2921377" cy="646331"/>
          </a:xfrm>
          <a:prstGeom prst="rect">
            <a:avLst/>
          </a:prstGeom>
          <a:noFill/>
        </p:spPr>
        <p:txBody>
          <a:bodyPr wrap="none" rtlCol="0">
            <a:spAutoFit/>
          </a:bodyPr>
          <a:lstStyle/>
          <a:p>
            <a:r>
              <a:rPr lang="en-US" i="1" dirty="0"/>
              <a:t>Extraordinary claims demand</a:t>
            </a:r>
          </a:p>
          <a:p>
            <a:r>
              <a:rPr lang="en-US" i="1" dirty="0"/>
              <a:t>extraordinary evidence.</a:t>
            </a:r>
          </a:p>
        </p:txBody>
      </p:sp>
    </p:spTree>
    <p:extLst>
      <p:ext uri="{BB962C8B-B14F-4D97-AF65-F5344CB8AC3E}">
        <p14:creationId xmlns:p14="http://schemas.microsoft.com/office/powerpoint/2010/main" val="2439363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870A-2AB7-42BB-A370-ED5542197D4C}"/>
              </a:ext>
            </a:extLst>
          </p:cNvPr>
          <p:cNvSpPr>
            <a:spLocks noGrp="1"/>
          </p:cNvSpPr>
          <p:nvPr>
            <p:ph type="title"/>
          </p:nvPr>
        </p:nvSpPr>
        <p:spPr/>
        <p:txBody>
          <a:bodyPr/>
          <a:lstStyle/>
          <a:p>
            <a:r>
              <a:rPr lang="en-US" dirty="0"/>
              <a:t>Acupuncture study: Assess your knowledge</a:t>
            </a:r>
          </a:p>
        </p:txBody>
      </p:sp>
      <p:sp>
        <p:nvSpPr>
          <p:cNvPr id="3" name="Content Placeholder 2">
            <a:extLst>
              <a:ext uri="{FF2B5EF4-FFF2-40B4-BE49-F238E27FC236}">
                <a16:creationId xmlns:a16="http://schemas.microsoft.com/office/drawing/2014/main" id="{3EBA3375-41BD-4028-AAC8-EDA03B6D2CCA}"/>
              </a:ext>
            </a:extLst>
          </p:cNvPr>
          <p:cNvSpPr>
            <a:spLocks noGrp="1"/>
          </p:cNvSpPr>
          <p:nvPr>
            <p:ph sz="half" idx="1"/>
          </p:nvPr>
        </p:nvSpPr>
        <p:spPr/>
        <p:txBody>
          <a:bodyPr/>
          <a:lstStyle/>
          <a:p>
            <a:pPr marL="0" indent="0">
              <a:buNone/>
            </a:pPr>
            <a:r>
              <a:rPr lang="en-US" dirty="0"/>
              <a:t>A researcher hypothesizes that acupuncture can allow stressed out psychology students to reduce their anxiety. Half receive treatment and half receive no treatment. Results are measured two months later, and findings show that people who received acupuncture are less stressed out than those who did not receive it.</a:t>
            </a:r>
          </a:p>
        </p:txBody>
      </p:sp>
      <p:sp>
        <p:nvSpPr>
          <p:cNvPr id="4" name="Content Placeholder 3">
            <a:extLst>
              <a:ext uri="{FF2B5EF4-FFF2-40B4-BE49-F238E27FC236}">
                <a16:creationId xmlns:a16="http://schemas.microsoft.com/office/drawing/2014/main" id="{FA72EB3A-82DA-4843-90CD-ACC6AF60DEEE}"/>
              </a:ext>
            </a:extLst>
          </p:cNvPr>
          <p:cNvSpPr>
            <a:spLocks noGrp="1"/>
          </p:cNvSpPr>
          <p:nvPr>
            <p:ph sz="half" idx="2"/>
          </p:nvPr>
        </p:nvSpPr>
        <p:spPr>
          <a:xfrm>
            <a:off x="5779437" y="2142067"/>
            <a:ext cx="4995332" cy="3649133"/>
          </a:xfrm>
        </p:spPr>
        <p:txBody>
          <a:bodyPr>
            <a:normAutofit fontScale="77500" lnSpcReduction="20000"/>
          </a:bodyPr>
          <a:lstStyle/>
          <a:p>
            <a:pPr marL="342900" indent="-342900">
              <a:buFont typeface="+mj-lt"/>
              <a:buAutoNum type="arabicPeriod"/>
            </a:pPr>
            <a:r>
              <a:rPr lang="en-US" dirty="0"/>
              <a:t>Is this a correlational or experimental?</a:t>
            </a:r>
          </a:p>
          <a:p>
            <a:pPr lvl="1"/>
            <a:r>
              <a:rPr lang="en-US" dirty="0"/>
              <a:t>Experimental because there is random assignment to groups and the experimenter manipulated whether or not participants received treatment.</a:t>
            </a:r>
          </a:p>
          <a:p>
            <a:pPr marL="342900" indent="-342900">
              <a:buFont typeface="+mj-lt"/>
              <a:buAutoNum type="arabicPeriod"/>
            </a:pPr>
            <a:r>
              <a:rPr lang="en-US" dirty="0"/>
              <a:t>What are the intendent and dependent variables?</a:t>
            </a:r>
          </a:p>
          <a:p>
            <a:pPr lvl="1"/>
            <a:r>
              <a:rPr lang="en-US" dirty="0"/>
              <a:t>The independent variable is the presence vs the absence of acupuncture treatment. The dependent variable is the anxiety level of the students.</a:t>
            </a:r>
          </a:p>
          <a:p>
            <a:pPr marL="342900" indent="-342900">
              <a:buFont typeface="+mj-lt"/>
              <a:buAutoNum type="arabicPeriod"/>
            </a:pPr>
            <a:r>
              <a:rPr lang="en-US" dirty="0"/>
              <a:t>Is there confound in the design? </a:t>
            </a:r>
          </a:p>
          <a:p>
            <a:pPr lvl="1"/>
            <a:r>
              <a:rPr lang="en-US" dirty="0"/>
              <a:t>Potentially, in those who received treatment because their lower anxiety may have been a result of expectations of feeling better following treatment.</a:t>
            </a:r>
          </a:p>
          <a:p>
            <a:pPr marL="342900" indent="-342900">
              <a:buFont typeface="+mj-lt"/>
              <a:buAutoNum type="arabicPeriod"/>
            </a:pPr>
            <a:r>
              <a:rPr lang="en-US" dirty="0"/>
              <a:t>Can we infer cause and effect from this study?</a:t>
            </a:r>
          </a:p>
          <a:p>
            <a:pPr lvl="1"/>
            <a:r>
              <a:rPr lang="en-US" dirty="0"/>
              <a:t>Yes, but because of the confound we don’t know why the experimental group was less anxious. However, we can conclude something about the treatment reduced anxiety.</a:t>
            </a:r>
          </a:p>
        </p:txBody>
      </p:sp>
    </p:spTree>
    <p:extLst>
      <p:ext uri="{BB962C8B-B14F-4D97-AF65-F5344CB8AC3E}">
        <p14:creationId xmlns:p14="http://schemas.microsoft.com/office/powerpoint/2010/main" val="2145767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98EA7-9FE1-4117-B2E4-79ADFF45280D}"/>
              </a:ext>
            </a:extLst>
          </p:cNvPr>
          <p:cNvSpPr>
            <a:spLocks noGrp="1"/>
          </p:cNvSpPr>
          <p:nvPr>
            <p:ph type="title"/>
          </p:nvPr>
        </p:nvSpPr>
        <p:spPr/>
        <p:txBody>
          <a:bodyPr/>
          <a:lstStyle/>
          <a:p>
            <a:r>
              <a:rPr lang="en-US" dirty="0"/>
              <a:t>Fact vs fiction</a:t>
            </a:r>
          </a:p>
        </p:txBody>
      </p:sp>
      <p:sp>
        <p:nvSpPr>
          <p:cNvPr id="3" name="Content Placeholder 2">
            <a:extLst>
              <a:ext uri="{FF2B5EF4-FFF2-40B4-BE49-F238E27FC236}">
                <a16:creationId xmlns:a16="http://schemas.microsoft.com/office/drawing/2014/main" id="{E9BC0462-19A1-4F9E-B77C-564C4311E202}"/>
              </a:ext>
            </a:extLst>
          </p:cNvPr>
          <p:cNvSpPr>
            <a:spLocks noGrp="1"/>
          </p:cNvSpPr>
          <p:nvPr>
            <p:ph idx="1"/>
          </p:nvPr>
        </p:nvSpPr>
        <p:spPr/>
        <p:txBody>
          <a:bodyPr>
            <a:normAutofit/>
          </a:bodyPr>
          <a:lstStyle/>
          <a:p>
            <a:r>
              <a:rPr lang="en-US" sz="2400" dirty="0"/>
              <a:t>It is impossible to conduct a double-blind study of whether psychotherapy is effective?</a:t>
            </a:r>
          </a:p>
        </p:txBody>
      </p:sp>
    </p:spTree>
    <p:extLst>
      <p:ext uri="{BB962C8B-B14F-4D97-AF65-F5344CB8AC3E}">
        <p14:creationId xmlns:p14="http://schemas.microsoft.com/office/powerpoint/2010/main" val="158936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Lesson #6</a:t>
            </a:r>
            <a:endParaRPr lang="en-US" dirty="0"/>
          </a:p>
        </p:txBody>
      </p:sp>
      <p:sp>
        <p:nvSpPr>
          <p:cNvPr id="3" name="Content Placeholder 2"/>
          <p:cNvSpPr>
            <a:spLocks noGrp="1"/>
          </p:cNvSpPr>
          <p:nvPr>
            <p:ph idx="1"/>
          </p:nvPr>
        </p:nvSpPr>
        <p:spPr/>
        <p:txBody>
          <a:bodyPr/>
          <a:lstStyle/>
          <a:p>
            <a:r>
              <a:rPr lang="en-US" dirty="0"/>
              <a:t>Objective: Describe the advantages and disadvantages of naturalistic observation, case studies, self-report measures, and surveys. Describe the role of correlational designs and distinguish correlation from causation. Identify the components of an experiment, the potential pitfalls that can lead to faulty conclusions, and how psychologists control for these pitfalls.</a:t>
            </a:r>
          </a:p>
          <a:p>
            <a:r>
              <a:rPr lang="en-US" dirty="0"/>
              <a:t>Agenda: </a:t>
            </a:r>
            <a:r>
              <a:rPr lang="en-US" dirty="0" err="1"/>
              <a:t>Bellwork</a:t>
            </a:r>
            <a:r>
              <a:rPr lang="en-US" dirty="0"/>
              <a:t>, 2.2 notes, discussion</a:t>
            </a:r>
          </a:p>
          <a:p>
            <a:r>
              <a:rPr lang="en-US" dirty="0" err="1"/>
              <a:t>Bellwork</a:t>
            </a:r>
            <a:r>
              <a:rPr lang="en-US" dirty="0"/>
              <a:t>: Read, think, reflect</a:t>
            </a:r>
          </a:p>
          <a:p>
            <a:endParaRPr lang="en-US" dirty="0"/>
          </a:p>
          <a:p>
            <a:pPr marL="457200" lvl="1" indent="0">
              <a:buNone/>
            </a:pPr>
            <a:r>
              <a:rPr lang="en-US" dirty="0"/>
              <a:t>How many different versions of the scientific method have you been taught in your educational career?</a:t>
            </a:r>
          </a:p>
        </p:txBody>
      </p:sp>
    </p:spTree>
    <p:extLst>
      <p:ext uri="{BB962C8B-B14F-4D97-AF65-F5344CB8AC3E}">
        <p14:creationId xmlns:p14="http://schemas.microsoft.com/office/powerpoint/2010/main" val="175918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and disadvantages </a:t>
            </a:r>
            <a:br>
              <a:rPr lang="en-US" dirty="0"/>
            </a:br>
            <a:r>
              <a:rPr lang="en-US" dirty="0"/>
              <a:t>of research designs</a:t>
            </a:r>
          </a:p>
        </p:txBody>
      </p:sp>
      <p:sp>
        <p:nvSpPr>
          <p:cNvPr id="3" name="Content Placeholder 2"/>
          <p:cNvSpPr>
            <a:spLocks noGrp="1"/>
          </p:cNvSpPr>
          <p:nvPr>
            <p:ph idx="1"/>
          </p:nvPr>
        </p:nvSpPr>
        <p:spPr>
          <a:xfrm>
            <a:off x="685801" y="2142067"/>
            <a:ext cx="10131425" cy="4398433"/>
          </a:xfrm>
        </p:spPr>
        <p:txBody>
          <a:bodyPr>
            <a:normAutofit/>
          </a:bodyPr>
          <a:lstStyle/>
          <a:p>
            <a:r>
              <a:rPr lang="en-US" b="1" dirty="0"/>
              <a:t>Naturalistic Observation</a:t>
            </a:r>
            <a:r>
              <a:rPr lang="en-US" dirty="0"/>
              <a:t>-watching behavior in real-world settings without trying to manipulate their actions. </a:t>
            </a:r>
          </a:p>
          <a:p>
            <a:pPr lvl="1"/>
            <a:r>
              <a:rPr lang="en-US" dirty="0"/>
              <a:t>High in </a:t>
            </a:r>
            <a:r>
              <a:rPr lang="en-US" b="1" dirty="0"/>
              <a:t>external validity</a:t>
            </a:r>
            <a:r>
              <a:rPr lang="en-US" dirty="0"/>
              <a:t>-extent to which we can generalize findings to real-world settings.</a:t>
            </a:r>
          </a:p>
          <a:p>
            <a:pPr lvl="1"/>
            <a:r>
              <a:rPr lang="en-US" dirty="0"/>
              <a:t>Low in </a:t>
            </a:r>
            <a:r>
              <a:rPr lang="en-US" b="1" dirty="0"/>
              <a:t>internal validity</a:t>
            </a:r>
            <a:r>
              <a:rPr lang="en-US" dirty="0"/>
              <a:t>-extent to which we can draw cause-and-effect inferences from a study.</a:t>
            </a:r>
          </a:p>
          <a:p>
            <a:r>
              <a:rPr lang="en-US" b="1" dirty="0"/>
              <a:t>Case Study</a:t>
            </a:r>
            <a:r>
              <a:rPr lang="en-US" dirty="0"/>
              <a:t>-examines one person or a small number of people in depth, often over an extended period of time. </a:t>
            </a:r>
          </a:p>
          <a:p>
            <a:pPr lvl="1"/>
            <a:r>
              <a:rPr lang="en-US" dirty="0"/>
              <a:t>Can provide </a:t>
            </a:r>
            <a:r>
              <a:rPr lang="en-US" b="1" dirty="0"/>
              <a:t>existence proofs-</a:t>
            </a:r>
            <a:r>
              <a:rPr lang="en-US" dirty="0"/>
              <a:t>demonstration that a psychological phenomenon can occur; allows us to study rare or unusual phenomena; offers insights for later testing</a:t>
            </a:r>
          </a:p>
          <a:p>
            <a:pPr lvl="1"/>
            <a:r>
              <a:rPr lang="en-US" dirty="0"/>
              <a:t>Typically anecdotal; doesn’t allow for causation</a:t>
            </a:r>
          </a:p>
          <a:p>
            <a:pPr lvl="1"/>
            <a:endParaRPr lang="en-US" dirty="0"/>
          </a:p>
          <a:p>
            <a:pPr lvl="1"/>
            <a:endParaRPr lang="en-US" dirty="0"/>
          </a:p>
        </p:txBody>
      </p:sp>
    </p:spTree>
    <p:extLst>
      <p:ext uri="{BB962C8B-B14F-4D97-AF65-F5344CB8AC3E}">
        <p14:creationId xmlns:p14="http://schemas.microsoft.com/office/powerpoint/2010/main" val="394522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and disadvantages </a:t>
            </a:r>
            <a:br>
              <a:rPr lang="en-US" dirty="0"/>
            </a:br>
            <a:r>
              <a:rPr lang="en-US" dirty="0"/>
              <a:t>of research designs</a:t>
            </a:r>
          </a:p>
        </p:txBody>
      </p:sp>
      <p:sp>
        <p:nvSpPr>
          <p:cNvPr id="3" name="Content Placeholder 2"/>
          <p:cNvSpPr>
            <a:spLocks noGrp="1"/>
          </p:cNvSpPr>
          <p:nvPr>
            <p:ph idx="1"/>
          </p:nvPr>
        </p:nvSpPr>
        <p:spPr>
          <a:xfrm>
            <a:off x="685801" y="2142067"/>
            <a:ext cx="10731499" cy="4258733"/>
          </a:xfrm>
        </p:spPr>
        <p:txBody>
          <a:bodyPr>
            <a:normAutofit fontScale="85000" lnSpcReduction="20000"/>
          </a:bodyPr>
          <a:lstStyle/>
          <a:p>
            <a:r>
              <a:rPr lang="en-US" b="1" dirty="0"/>
              <a:t>Self-reporting</a:t>
            </a:r>
            <a:r>
              <a:rPr lang="en-US" dirty="0"/>
              <a:t>-questionnaires or surveys  that ask someone directly information about themselves.</a:t>
            </a:r>
          </a:p>
          <a:p>
            <a:pPr lvl="1"/>
            <a:r>
              <a:rPr lang="en-US" dirty="0"/>
              <a:t>Random selection-key to generalization; Nonrandom selection can lead to misleading conclusions</a:t>
            </a:r>
          </a:p>
          <a:p>
            <a:pPr lvl="1"/>
            <a:r>
              <a:rPr lang="en-US" b="1" dirty="0"/>
              <a:t>Reliability-</a:t>
            </a:r>
            <a:r>
              <a:rPr lang="en-US" dirty="0"/>
              <a:t>consistency of measurement</a:t>
            </a:r>
          </a:p>
          <a:p>
            <a:pPr lvl="2"/>
            <a:r>
              <a:rPr lang="en-US" dirty="0"/>
              <a:t>Test-retest-a reliable questionnaire yield similar results over time</a:t>
            </a:r>
          </a:p>
          <a:p>
            <a:pPr lvl="2"/>
            <a:r>
              <a:rPr lang="en-US" dirty="0"/>
              <a:t>Interrater reliability-agreement on characteristics being measured</a:t>
            </a:r>
          </a:p>
          <a:p>
            <a:pPr lvl="1"/>
            <a:r>
              <a:rPr lang="en-US" b="1" dirty="0"/>
              <a:t>Validity</a:t>
            </a:r>
            <a:r>
              <a:rPr lang="en-US" dirty="0"/>
              <a:t>-extent to which a measure assesses what it claims to measure</a:t>
            </a:r>
          </a:p>
          <a:p>
            <a:pPr lvl="2"/>
            <a:r>
              <a:rPr lang="en-US" dirty="0"/>
              <a:t>Reliability is necessary for validity but reliability can be invalid</a:t>
            </a:r>
          </a:p>
          <a:p>
            <a:pPr lvl="1"/>
            <a:r>
              <a:rPr lang="en-US" dirty="0"/>
              <a:t>Its cheap and easy to administer.</a:t>
            </a:r>
          </a:p>
          <a:p>
            <a:pPr lvl="1"/>
            <a:r>
              <a:rPr lang="en-US" dirty="0"/>
              <a:t>Respondents do not always possess enough insight into their own self to report accurately. Narcissistic individuals will paint themselves in a more positive light than others see them. Self-report questionnaires assume people are being honest</a:t>
            </a:r>
            <a:r>
              <a:rPr lang="en-US" dirty="0">
                <a:sym typeface="Wingdings" panose="05000000000000000000" pitchFamily="2" charset="2"/>
              </a:rPr>
              <a:t>.</a:t>
            </a:r>
          </a:p>
          <a:p>
            <a:pPr lvl="2"/>
            <a:r>
              <a:rPr lang="en-US" b="1" dirty="0">
                <a:sym typeface="Wingdings" panose="05000000000000000000" pitchFamily="2" charset="2"/>
              </a:rPr>
              <a:t>Response sets</a:t>
            </a:r>
            <a:r>
              <a:rPr lang="en-US" dirty="0">
                <a:sym typeface="Wingdings" panose="05000000000000000000" pitchFamily="2" charset="2"/>
              </a:rPr>
              <a:t>-tendency to distort their answers, often in a way to paint themselves in a positive light.</a:t>
            </a:r>
          </a:p>
          <a:p>
            <a:pPr lvl="2"/>
            <a:r>
              <a:rPr lang="en-US" b="1" dirty="0">
                <a:sym typeface="Wingdings" panose="05000000000000000000" pitchFamily="2" charset="2"/>
              </a:rPr>
              <a:t>Malingering</a:t>
            </a:r>
            <a:r>
              <a:rPr lang="en-US" dirty="0">
                <a:sym typeface="Wingdings" panose="05000000000000000000" pitchFamily="2" charset="2"/>
              </a:rPr>
              <a:t>-tendency to make ourselves appear psychologically disturbed with the aim of achieving a clear-cut personal goal.</a:t>
            </a:r>
          </a:p>
          <a:p>
            <a:pPr lvl="1"/>
            <a:r>
              <a:rPr lang="en-US" dirty="0"/>
              <a:t>Often others are better equipped to report on you, than yourself because you have “blind spots”.</a:t>
            </a:r>
          </a:p>
          <a:p>
            <a:pPr lvl="2"/>
            <a:r>
              <a:rPr lang="en-US" b="1" dirty="0"/>
              <a:t>Halo effect</a:t>
            </a:r>
            <a:r>
              <a:rPr lang="en-US" dirty="0"/>
              <a:t>-allowing one positive characteristic to spill over into another.</a:t>
            </a:r>
          </a:p>
          <a:p>
            <a:pPr lvl="2"/>
            <a:r>
              <a:rPr lang="en-US" b="1" dirty="0"/>
              <a:t>Horns effect</a:t>
            </a:r>
            <a:r>
              <a:rPr lang="en-US" dirty="0"/>
              <a:t>-providing poor ratings based on other poor characteristics.</a:t>
            </a:r>
          </a:p>
        </p:txBody>
      </p:sp>
    </p:spTree>
    <p:extLst>
      <p:ext uri="{BB962C8B-B14F-4D97-AF65-F5344CB8AC3E}">
        <p14:creationId xmlns:p14="http://schemas.microsoft.com/office/powerpoint/2010/main" val="204859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Do you think you would accurately self-report on a personality test?</a:t>
            </a:r>
          </a:p>
          <a:p>
            <a:pPr lvl="1"/>
            <a:r>
              <a:rPr lang="en-US" sz="2400" dirty="0"/>
              <a:t>What about on job performance rating?</a:t>
            </a:r>
          </a:p>
          <a:p>
            <a:pPr lvl="1"/>
            <a:r>
              <a:rPr lang="en-US" sz="2400" dirty="0"/>
              <a:t>Are you aware of your own “blind spots”?</a:t>
            </a:r>
          </a:p>
          <a:p>
            <a:r>
              <a:rPr lang="en-US" sz="2400" dirty="0"/>
              <a:t>Have you ever associated a person with good or bad characteristics based on one good or bad characteristic?</a:t>
            </a:r>
          </a:p>
        </p:txBody>
      </p:sp>
    </p:spTree>
    <p:extLst>
      <p:ext uri="{BB962C8B-B14F-4D97-AF65-F5344CB8AC3E}">
        <p14:creationId xmlns:p14="http://schemas.microsoft.com/office/powerpoint/2010/main" val="374112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and disadvantages </a:t>
            </a:r>
            <a:br>
              <a:rPr lang="en-US" dirty="0"/>
            </a:br>
            <a:r>
              <a:rPr lang="en-US" dirty="0"/>
              <a:t>of research designs</a:t>
            </a:r>
          </a:p>
        </p:txBody>
      </p:sp>
      <p:sp>
        <p:nvSpPr>
          <p:cNvPr id="3" name="Content Placeholder 2"/>
          <p:cNvSpPr>
            <a:spLocks noGrp="1"/>
          </p:cNvSpPr>
          <p:nvPr>
            <p:ph idx="1"/>
          </p:nvPr>
        </p:nvSpPr>
        <p:spPr/>
        <p:txBody>
          <a:bodyPr>
            <a:normAutofit lnSpcReduction="10000"/>
          </a:bodyPr>
          <a:lstStyle/>
          <a:p>
            <a:r>
              <a:rPr lang="en-US" b="1" dirty="0"/>
              <a:t>Correlation</a:t>
            </a:r>
            <a:r>
              <a:rPr lang="en-US" dirty="0"/>
              <a:t>-research designs that examine the extent to which two variables are associated.</a:t>
            </a:r>
          </a:p>
          <a:p>
            <a:pPr lvl="1"/>
            <a:r>
              <a:rPr lang="en-US" dirty="0"/>
              <a:t>What are some examples of things that your typically correlate?</a:t>
            </a:r>
          </a:p>
          <a:p>
            <a:pPr lvl="1"/>
            <a:r>
              <a:rPr lang="en-US" dirty="0"/>
              <a:t>Conclusions from correlations are limited because we can be sure why predicted relationships exist.</a:t>
            </a:r>
          </a:p>
          <a:p>
            <a:pPr lvl="1"/>
            <a:r>
              <a:rPr lang="en-US" dirty="0"/>
              <a:t>Words such as associated, related, linked, went together indicate a correlational study.</a:t>
            </a:r>
          </a:p>
          <a:p>
            <a:r>
              <a:rPr lang="en-US" dirty="0"/>
              <a:t>Positive, Zero, Negative</a:t>
            </a:r>
          </a:p>
          <a:p>
            <a:pPr lvl="1"/>
            <a:r>
              <a:rPr lang="en-US" b="1" dirty="0"/>
              <a:t>Positive</a:t>
            </a:r>
            <a:r>
              <a:rPr lang="en-US" dirty="0"/>
              <a:t>-as one variable increases, so does the other</a:t>
            </a:r>
          </a:p>
          <a:p>
            <a:pPr lvl="1"/>
            <a:r>
              <a:rPr lang="en-US" b="1" dirty="0"/>
              <a:t>Zero</a:t>
            </a:r>
            <a:r>
              <a:rPr lang="en-US" dirty="0"/>
              <a:t>-variables don’t go together at all</a:t>
            </a:r>
          </a:p>
          <a:p>
            <a:pPr lvl="1"/>
            <a:r>
              <a:rPr lang="en-US" b="1" dirty="0"/>
              <a:t>Negative</a:t>
            </a:r>
            <a:r>
              <a:rPr lang="en-US" dirty="0"/>
              <a:t>-variables go in opposite directions</a:t>
            </a:r>
          </a:p>
          <a:p>
            <a:r>
              <a:rPr lang="en-US" b="1" dirty="0"/>
              <a:t>Correlation coefficients</a:t>
            </a:r>
            <a:r>
              <a:rPr lang="en-US" dirty="0"/>
              <a:t>-statistics that psychologists use to measure correlations</a:t>
            </a:r>
          </a:p>
          <a:p>
            <a:pPr lvl="1"/>
            <a:r>
              <a:rPr lang="en-US" b="1" dirty="0"/>
              <a:t>Absolute value</a:t>
            </a:r>
            <a:r>
              <a:rPr lang="en-US" dirty="0"/>
              <a:t> is used to find out how strong a correlation coefficient is.</a:t>
            </a:r>
          </a:p>
        </p:txBody>
      </p:sp>
    </p:spTree>
    <p:extLst>
      <p:ext uri="{BB962C8B-B14F-4D97-AF65-F5344CB8AC3E}">
        <p14:creationId xmlns:p14="http://schemas.microsoft.com/office/powerpoint/2010/main" val="2866456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4231778"/>
              </p:ext>
            </p:extLst>
          </p:nvPr>
        </p:nvGraphicFramePr>
        <p:xfrm>
          <a:off x="1930400" y="452966"/>
          <a:ext cx="8128000" cy="5857240"/>
        </p:xfrm>
        <a:graphic>
          <a:graphicData uri="http://schemas.openxmlformats.org/drawingml/2006/table">
            <a:tbl>
              <a:tblPr firstRow="1" bandRow="1">
                <a:tableStyleId>{5C22544A-7EE6-4342-B048-85BDC9FD1C3A}</a:tableStyleId>
              </a:tblPr>
              <a:tblGrid>
                <a:gridCol w="6515100">
                  <a:extLst>
                    <a:ext uri="{9D8B030D-6E8A-4147-A177-3AD203B41FA5}">
                      <a16:colId xmlns:a16="http://schemas.microsoft.com/office/drawing/2014/main" val="20000"/>
                    </a:ext>
                  </a:extLst>
                </a:gridCol>
                <a:gridCol w="1612900">
                  <a:extLst>
                    <a:ext uri="{9D8B030D-6E8A-4147-A177-3AD203B41FA5}">
                      <a16:colId xmlns:a16="http://schemas.microsoft.com/office/drawing/2014/main" val="20001"/>
                    </a:ext>
                  </a:extLst>
                </a:gridCol>
              </a:tblGrid>
              <a:tr h="370840">
                <a:tc>
                  <a:txBody>
                    <a:bodyPr/>
                    <a:lstStyle/>
                    <a:p>
                      <a:r>
                        <a:rPr lang="en-US" dirty="0"/>
                        <a:t>Identify</a:t>
                      </a:r>
                      <a:r>
                        <a:rPr lang="en-US" baseline="0" dirty="0"/>
                        <a:t> the Type of Correlation</a:t>
                      </a:r>
                      <a:endParaRPr lang="en-US" dirty="0"/>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r>
                        <a:rPr lang="en-US" dirty="0"/>
                        <a:t>1. The more days participants reported exercising</a:t>
                      </a:r>
                      <a:r>
                        <a:rPr lang="en-US" baseline="0" dirty="0"/>
                        <a:t> per week, the lower their weight tended to be.</a:t>
                      </a:r>
                      <a:endParaRPr lang="en-US" dirty="0"/>
                    </a:p>
                  </a:txBody>
                  <a:tcPr/>
                </a:tc>
                <a:tc>
                  <a:txBody>
                    <a:bodyPr/>
                    <a:lstStyle/>
                    <a:p>
                      <a:pPr marL="342900" indent="-342900">
                        <a:buAutoNum type="alphaLcPeriod"/>
                      </a:pPr>
                      <a:r>
                        <a:rPr lang="en-US" dirty="0"/>
                        <a:t>Positive</a:t>
                      </a:r>
                    </a:p>
                    <a:p>
                      <a:r>
                        <a:rPr lang="en-US" dirty="0"/>
                        <a:t>b.   Negative </a:t>
                      </a:r>
                    </a:p>
                    <a:p>
                      <a:r>
                        <a:rPr lang="en-US" dirty="0"/>
                        <a:t>c.</a:t>
                      </a:r>
                      <a:r>
                        <a:rPr lang="en-US" baseline="0" dirty="0"/>
                        <a:t>    Zero</a:t>
                      </a:r>
                      <a:endParaRPr lang="en-US" dirty="0"/>
                    </a:p>
                  </a:txBody>
                  <a:tcPr/>
                </a:tc>
                <a:extLst>
                  <a:ext uri="{0D108BD9-81ED-4DB2-BD59-A6C34878D82A}">
                    <a16:rowId xmlns:a16="http://schemas.microsoft.com/office/drawing/2014/main" val="10001"/>
                  </a:ext>
                </a:extLst>
              </a:tr>
              <a:tr h="370840">
                <a:tc>
                  <a:txBody>
                    <a:bodyPr/>
                    <a:lstStyle/>
                    <a:p>
                      <a:r>
                        <a:rPr lang="en-US" dirty="0"/>
                        <a:t>2. Participants reaction</a:t>
                      </a:r>
                      <a:r>
                        <a:rPr lang="en-US" baseline="0" dirty="0"/>
                        <a:t> times tended to increase when their blood alcohol level increased</a:t>
                      </a:r>
                      <a:endParaRPr lang="en-US" dirty="0"/>
                    </a:p>
                  </a:txBody>
                  <a:tcPr/>
                </a:tc>
                <a:tc>
                  <a:txBody>
                    <a:bodyPr/>
                    <a:lstStyle/>
                    <a:p>
                      <a:pPr marL="342900" indent="-342900">
                        <a:buAutoNum type="alphaLcPeriod"/>
                      </a:pPr>
                      <a:r>
                        <a:rPr lang="en-US" dirty="0"/>
                        <a:t>Positive</a:t>
                      </a:r>
                    </a:p>
                    <a:p>
                      <a:r>
                        <a:rPr lang="en-US" dirty="0"/>
                        <a:t>b.   Negative </a:t>
                      </a:r>
                    </a:p>
                    <a:p>
                      <a:r>
                        <a:rPr lang="en-US" dirty="0"/>
                        <a:t>c.</a:t>
                      </a:r>
                      <a:r>
                        <a:rPr lang="en-US" baseline="0" dirty="0"/>
                        <a:t>    Zero</a:t>
                      </a:r>
                      <a:endParaRPr lang="en-US" dirty="0"/>
                    </a:p>
                  </a:txBody>
                  <a:tcPr/>
                </a:tc>
                <a:extLst>
                  <a:ext uri="{0D108BD9-81ED-4DB2-BD59-A6C34878D82A}">
                    <a16:rowId xmlns:a16="http://schemas.microsoft.com/office/drawing/2014/main" val="10002"/>
                  </a:ext>
                </a:extLst>
              </a:tr>
              <a:tr h="370840">
                <a:tc>
                  <a:txBody>
                    <a:bodyPr/>
                    <a:lstStyle/>
                    <a:p>
                      <a:r>
                        <a:rPr lang="en-US" dirty="0"/>
                        <a:t>3. People who missed more days of class tended to have lower GPAs</a:t>
                      </a:r>
                    </a:p>
                  </a:txBody>
                  <a:tcPr/>
                </a:tc>
                <a:tc>
                  <a:txBody>
                    <a:bodyPr/>
                    <a:lstStyle/>
                    <a:p>
                      <a:pPr marL="342900" indent="-342900">
                        <a:buAutoNum type="alphaLcPeriod"/>
                      </a:pPr>
                      <a:r>
                        <a:rPr lang="en-US" dirty="0"/>
                        <a:t>Positive</a:t>
                      </a:r>
                    </a:p>
                    <a:p>
                      <a:r>
                        <a:rPr lang="en-US" dirty="0"/>
                        <a:t>b.   Negative </a:t>
                      </a:r>
                    </a:p>
                    <a:p>
                      <a:pPr marL="342900" indent="-342900">
                        <a:buAutoNum type="alphaLcPeriod" startAt="3"/>
                      </a:pPr>
                      <a:r>
                        <a:rPr lang="en-US" baseline="0" dirty="0"/>
                        <a:t>Zero</a:t>
                      </a:r>
                      <a:endParaRPr lang="en-US" dirty="0"/>
                    </a:p>
                  </a:txBody>
                  <a:tcPr/>
                </a:tc>
                <a:extLst>
                  <a:ext uri="{0D108BD9-81ED-4DB2-BD59-A6C34878D82A}">
                    <a16:rowId xmlns:a16="http://schemas.microsoft.com/office/drawing/2014/main" val="10003"/>
                  </a:ext>
                </a:extLst>
              </a:tr>
              <a:tr h="370840">
                <a:tc>
                  <a:txBody>
                    <a:bodyPr/>
                    <a:lstStyle/>
                    <a:p>
                      <a:r>
                        <a:rPr lang="en-US" dirty="0"/>
                        <a:t>4. There is no</a:t>
                      </a:r>
                      <a:r>
                        <a:rPr lang="en-US" baseline="0" dirty="0"/>
                        <a:t> systematic relationship between IQ and head size</a:t>
                      </a:r>
                      <a:endParaRPr lang="en-US" dirty="0"/>
                    </a:p>
                  </a:txBody>
                  <a:tcPr/>
                </a:tc>
                <a:tc>
                  <a:txBody>
                    <a:bodyPr/>
                    <a:lstStyle/>
                    <a:p>
                      <a:pPr marL="342900" indent="-342900">
                        <a:buAutoNum type="alphaLcPeriod"/>
                      </a:pPr>
                      <a:r>
                        <a:rPr lang="en-US" dirty="0"/>
                        <a:t>Positive</a:t>
                      </a:r>
                    </a:p>
                    <a:p>
                      <a:r>
                        <a:rPr lang="en-US" dirty="0"/>
                        <a:t>b.   Negative </a:t>
                      </a:r>
                    </a:p>
                    <a:p>
                      <a:pPr marL="342900" indent="-342900">
                        <a:buAutoNum type="alphaLcPeriod" startAt="3"/>
                      </a:pPr>
                      <a:r>
                        <a:rPr lang="en-US" baseline="0" dirty="0"/>
                        <a:t>Zero</a:t>
                      </a:r>
                      <a:endParaRPr lang="en-US" dirty="0"/>
                    </a:p>
                  </a:txBody>
                  <a:tcPr/>
                </a:tc>
                <a:extLst>
                  <a:ext uri="{0D108BD9-81ED-4DB2-BD59-A6C34878D82A}">
                    <a16:rowId xmlns:a16="http://schemas.microsoft.com/office/drawing/2014/main" val="10004"/>
                  </a:ext>
                </a:extLst>
              </a:tr>
              <a:tr h="370840">
                <a:tc>
                  <a:txBody>
                    <a:bodyPr/>
                    <a:lstStyle/>
                    <a:p>
                      <a:r>
                        <a:rPr lang="en-US" dirty="0"/>
                        <a:t>5. The more negative life events</a:t>
                      </a:r>
                      <a:r>
                        <a:rPr lang="en-US" baseline="0" dirty="0"/>
                        <a:t> people experience, the more likely that they are diagnosed with depression.</a:t>
                      </a:r>
                      <a:endParaRPr lang="en-US" dirty="0"/>
                    </a:p>
                  </a:txBody>
                  <a:tcPr/>
                </a:tc>
                <a:tc>
                  <a:txBody>
                    <a:bodyPr/>
                    <a:lstStyle/>
                    <a:p>
                      <a:pPr marL="342900" indent="-342900">
                        <a:buAutoNum type="alphaLcPeriod"/>
                      </a:pPr>
                      <a:r>
                        <a:rPr lang="en-US" dirty="0"/>
                        <a:t>Positive</a:t>
                      </a:r>
                    </a:p>
                    <a:p>
                      <a:r>
                        <a:rPr lang="en-US" dirty="0"/>
                        <a:t>b.   Negative </a:t>
                      </a:r>
                    </a:p>
                    <a:p>
                      <a:pPr marL="342900" indent="-342900">
                        <a:buAutoNum type="alphaLcPeriod" startAt="3"/>
                      </a:pPr>
                      <a:r>
                        <a:rPr lang="en-US" baseline="0" dirty="0"/>
                        <a:t>Zero</a:t>
                      </a:r>
                      <a:endParaRPr lang="en-US" dirty="0"/>
                    </a:p>
                  </a:txBody>
                  <a:tcPr/>
                </a:tc>
                <a:extLst>
                  <a:ext uri="{0D108BD9-81ED-4DB2-BD59-A6C34878D82A}">
                    <a16:rowId xmlns:a16="http://schemas.microsoft.com/office/drawing/2014/main" val="10005"/>
                  </a:ext>
                </a:extLst>
              </a:tr>
              <a:tr h="370840">
                <a:tc>
                  <a:txBody>
                    <a:bodyPr/>
                    <a:lstStyle/>
                    <a:p>
                      <a:r>
                        <a:rPr lang="en-US" dirty="0"/>
                        <a:t>6. There is no relationship between a student’s height and her exam scores in a class.</a:t>
                      </a:r>
                    </a:p>
                  </a:txBody>
                  <a:tcPr/>
                </a:tc>
                <a:tc>
                  <a:txBody>
                    <a:bodyPr/>
                    <a:lstStyle/>
                    <a:p>
                      <a:pPr marL="342900" indent="-342900">
                        <a:buAutoNum type="alphaLcPeriod"/>
                      </a:pPr>
                      <a:r>
                        <a:rPr lang="en-US" dirty="0"/>
                        <a:t>Positive</a:t>
                      </a:r>
                    </a:p>
                    <a:p>
                      <a:r>
                        <a:rPr lang="en-US" dirty="0"/>
                        <a:t>b.   Negative </a:t>
                      </a:r>
                    </a:p>
                    <a:p>
                      <a:pPr marL="342900" indent="-342900">
                        <a:buAutoNum type="alphaLcPeriod" startAt="3"/>
                      </a:pPr>
                      <a:r>
                        <a:rPr lang="en-US" baseline="0" dirty="0"/>
                        <a:t>Zero</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90314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and disadvantages </a:t>
            </a:r>
            <a:br>
              <a:rPr lang="en-US" dirty="0"/>
            </a:br>
            <a:r>
              <a:rPr lang="en-US" dirty="0"/>
              <a:t>of research designs</a:t>
            </a:r>
          </a:p>
        </p:txBody>
      </p:sp>
      <p:sp>
        <p:nvSpPr>
          <p:cNvPr id="3" name="Content Placeholder 2"/>
          <p:cNvSpPr>
            <a:spLocks noGrp="1"/>
          </p:cNvSpPr>
          <p:nvPr>
            <p:ph sz="half" idx="1"/>
          </p:nvPr>
        </p:nvSpPr>
        <p:spPr>
          <a:xfrm>
            <a:off x="685802" y="2142067"/>
            <a:ext cx="4995334" cy="1413933"/>
          </a:xfrm>
        </p:spPr>
        <p:txBody>
          <a:bodyPr/>
          <a:lstStyle/>
          <a:p>
            <a:r>
              <a:rPr lang="en-US" b="1" dirty="0"/>
              <a:t>Scatterplot</a:t>
            </a:r>
            <a:r>
              <a:rPr lang="en-US" dirty="0"/>
              <a:t>-grouping points on a two-dimensional graph in which each dot represents a single person’s data.</a:t>
            </a:r>
          </a:p>
          <a:p>
            <a:endParaRPr lang="en-US" dirty="0"/>
          </a:p>
        </p:txBody>
      </p:sp>
      <p:sp>
        <p:nvSpPr>
          <p:cNvPr id="4" name="Content Placeholder 3"/>
          <p:cNvSpPr>
            <a:spLocks noGrp="1"/>
          </p:cNvSpPr>
          <p:nvPr>
            <p:ph sz="half" idx="2"/>
          </p:nvPr>
        </p:nvSpPr>
        <p:spPr/>
        <p:txBody>
          <a:bodyPr/>
          <a:lstStyle/>
          <a:p>
            <a:r>
              <a:rPr lang="en-US" b="1" dirty="0"/>
              <a:t>Illusory correlation</a:t>
            </a:r>
            <a:r>
              <a:rPr lang="en-US" dirty="0"/>
              <a:t>-perception of statistical association between two variables where none exists.</a:t>
            </a:r>
          </a:p>
          <a:p>
            <a:pPr lvl="1"/>
            <a:r>
              <a:rPr lang="en-US" dirty="0"/>
              <a:t>full moon and odd occurrences</a:t>
            </a:r>
          </a:p>
          <a:p>
            <a:pPr lvl="1"/>
            <a:r>
              <a:rPr lang="en-US" dirty="0"/>
              <a:t>Joint paint and rainy weather</a:t>
            </a:r>
          </a:p>
          <a:p>
            <a:r>
              <a:rPr lang="en-US" dirty="0"/>
              <a:t>Forms the basis for many superstitions</a:t>
            </a:r>
          </a:p>
          <a:p>
            <a:r>
              <a:rPr lang="en-US" dirty="0"/>
              <a:t>What are some other examples of illusory correlation?</a:t>
            </a:r>
          </a:p>
          <a:p>
            <a:endParaRPr lang="en-US" dirty="0"/>
          </a:p>
        </p:txBody>
      </p:sp>
      <p:pic>
        <p:nvPicPr>
          <p:cNvPr id="5" name="Picture 4"/>
          <p:cNvPicPr>
            <a:picLocks noChangeAspect="1"/>
          </p:cNvPicPr>
          <p:nvPr/>
        </p:nvPicPr>
        <p:blipFill>
          <a:blip r:embed="rId2"/>
          <a:stretch>
            <a:fillRect/>
          </a:stretch>
        </p:blipFill>
        <p:spPr>
          <a:xfrm>
            <a:off x="963907" y="3403600"/>
            <a:ext cx="4439124" cy="2678271"/>
          </a:xfrm>
          <a:prstGeom prst="rect">
            <a:avLst/>
          </a:prstGeom>
        </p:spPr>
      </p:pic>
    </p:spTree>
    <p:extLst>
      <p:ext uri="{BB962C8B-B14F-4D97-AF65-F5344CB8AC3E}">
        <p14:creationId xmlns:p14="http://schemas.microsoft.com/office/powerpoint/2010/main" val="379974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and disadvantages </a:t>
            </a:r>
            <a:br>
              <a:rPr lang="en-US" dirty="0"/>
            </a:br>
            <a:r>
              <a:rPr lang="en-US" dirty="0"/>
              <a:t>of research designs</a:t>
            </a:r>
          </a:p>
        </p:txBody>
      </p:sp>
      <p:sp>
        <p:nvSpPr>
          <p:cNvPr id="3" name="Content Placeholder 2"/>
          <p:cNvSpPr>
            <a:spLocks noGrp="1"/>
          </p:cNvSpPr>
          <p:nvPr>
            <p:ph idx="1"/>
          </p:nvPr>
        </p:nvSpPr>
        <p:spPr>
          <a:xfrm>
            <a:off x="685801" y="2142067"/>
            <a:ext cx="5689599" cy="3649133"/>
          </a:xfrm>
        </p:spPr>
        <p:txBody>
          <a:bodyPr/>
          <a:lstStyle/>
          <a:p>
            <a:r>
              <a:rPr lang="en-US" b="1" dirty="0"/>
              <a:t>Correlation vs Causation-</a:t>
            </a:r>
            <a:r>
              <a:rPr lang="en-US" dirty="0"/>
              <a:t>Can we be sure A causes B? A relationship exists but we mistake it as a causal relationship.</a:t>
            </a:r>
          </a:p>
          <a:p>
            <a:pPr lvl="1"/>
            <a:r>
              <a:rPr lang="en-US" dirty="0"/>
              <a:t>Facebook addiction affects brain like cocaine</a:t>
            </a:r>
          </a:p>
          <a:p>
            <a:pPr lvl="1"/>
            <a:r>
              <a:rPr lang="en-US" dirty="0"/>
              <a:t>Low self-esteem shrinks brain</a:t>
            </a:r>
          </a:p>
          <a:p>
            <a:pPr lvl="1"/>
            <a:r>
              <a:rPr lang="en-US" dirty="0"/>
              <a:t>Secret to long life is to stay in school</a:t>
            </a:r>
          </a:p>
          <a:p>
            <a:pPr lvl="1"/>
            <a:endParaRPr lang="en-US" dirty="0"/>
          </a:p>
          <a:p>
            <a:pPr lvl="1"/>
            <a:endParaRPr lang="en-US" b="1" dirty="0"/>
          </a:p>
        </p:txBody>
      </p:sp>
      <p:pic>
        <p:nvPicPr>
          <p:cNvPr id="4" name="Picture 3"/>
          <p:cNvPicPr>
            <a:picLocks noChangeAspect="1"/>
          </p:cNvPicPr>
          <p:nvPr/>
        </p:nvPicPr>
        <p:blipFill>
          <a:blip r:embed="rId2"/>
          <a:stretch>
            <a:fillRect/>
          </a:stretch>
        </p:blipFill>
        <p:spPr>
          <a:xfrm>
            <a:off x="7308850" y="1585912"/>
            <a:ext cx="3924300" cy="4448175"/>
          </a:xfrm>
          <a:prstGeom prst="rect">
            <a:avLst/>
          </a:prstGeom>
        </p:spPr>
      </p:pic>
    </p:spTree>
    <p:extLst>
      <p:ext uri="{BB962C8B-B14F-4D97-AF65-F5344CB8AC3E}">
        <p14:creationId xmlns:p14="http://schemas.microsoft.com/office/powerpoint/2010/main" val="10556613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1367</Words>
  <Application>Microsoft Office PowerPoint</Application>
  <PresentationFormat>Widescreen</PresentationFormat>
  <Paragraphs>137</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Celestial</vt:lpstr>
      <vt:lpstr>Chapter 2:3</vt:lpstr>
      <vt:lpstr>Lesson #6</vt:lpstr>
      <vt:lpstr>Advantages and disadvantages  of research designs</vt:lpstr>
      <vt:lpstr>Advantages and disadvantages  of research designs</vt:lpstr>
      <vt:lpstr>PowerPoint Presentation</vt:lpstr>
      <vt:lpstr>Advantages and disadvantages  of research designs</vt:lpstr>
      <vt:lpstr>PowerPoint Presentation</vt:lpstr>
      <vt:lpstr>Advantages and disadvantages  of research designs</vt:lpstr>
      <vt:lpstr>Advantages and disadvantages  of research designs</vt:lpstr>
      <vt:lpstr>Advantages and disadvantages  of research designs</vt:lpstr>
      <vt:lpstr>Experimental design…continued</vt:lpstr>
      <vt:lpstr>Pitfalls in experimental design</vt:lpstr>
      <vt:lpstr>Pitfalls in experimental design</vt:lpstr>
      <vt:lpstr>Acupuncture study: Assess your knowledge</vt:lpstr>
      <vt:lpstr>Fact vs fiction</vt:lpstr>
    </vt:vector>
  </TitlesOfParts>
  <Company>East Baton Rouge Parish School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dc:title>
  <dc:creator>Amanda Vince</dc:creator>
  <cp:lastModifiedBy>Amanda Vince</cp:lastModifiedBy>
  <cp:revision>58</cp:revision>
  <dcterms:created xsi:type="dcterms:W3CDTF">2017-08-31T15:52:43Z</dcterms:created>
  <dcterms:modified xsi:type="dcterms:W3CDTF">2017-09-04T19:34:17Z</dcterms:modified>
</cp:coreProperties>
</file>