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3272" autoAdjust="0"/>
  </p:normalViewPr>
  <p:slideViewPr>
    <p:cSldViewPr snapToGrid="0">
      <p:cViewPr varScale="1">
        <p:scale>
          <a:sx n="76" d="100"/>
          <a:sy n="76" d="100"/>
        </p:scale>
        <p:origin x="12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00C13-01CB-4C8D-9869-E730A0809996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F13BF-D5AF-4731-A3F9-3CDF99E4C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F13BF-D5AF-4731-A3F9-3CDF99E4C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bcnews.go.com/Health/wendrows-sex-abuse-cases-dismissed-facilitated-communication/story?id=1527427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2:1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beauty and necessity of good research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8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Identify two modes of thinking and their application to scientific reasoning.</a:t>
            </a:r>
          </a:p>
          <a:p>
            <a:r>
              <a:rPr lang="en-US" dirty="0" smtClean="0"/>
              <a:t>Agenda: </a:t>
            </a:r>
            <a:r>
              <a:rPr lang="en-US" dirty="0" err="1" smtClean="0"/>
              <a:t>Bellwork</a:t>
            </a:r>
            <a:r>
              <a:rPr lang="en-US" dirty="0" smtClean="0"/>
              <a:t>, 2.1 notes, discussion</a:t>
            </a:r>
          </a:p>
          <a:p>
            <a:r>
              <a:rPr lang="en-US" dirty="0" err="1" smtClean="0"/>
              <a:t>Bellwork</a:t>
            </a:r>
            <a:r>
              <a:rPr lang="en-US" dirty="0" smtClean="0"/>
              <a:t>: Read, contemplate, and discuss the following statement</a:t>
            </a:r>
          </a:p>
          <a:p>
            <a:pPr marL="0" indent="0">
              <a:buNone/>
            </a:pPr>
            <a:r>
              <a:rPr lang="en-US" dirty="0"/>
              <a:t>	In the early decades of the 20</a:t>
            </a:r>
            <a:r>
              <a:rPr lang="en-US" baseline="30000" dirty="0"/>
              <a:t>th</a:t>
            </a:r>
            <a:r>
              <a:rPr lang="en-US" dirty="0"/>
              <a:t> century, a well-trained and esteemed psychiatrist named Henry </a:t>
            </a:r>
            <a:r>
              <a:rPr lang="en-US" dirty="0" smtClean="0"/>
              <a:t>	Cotton </a:t>
            </a:r>
            <a:r>
              <a:rPr lang="en-US" dirty="0"/>
              <a:t>(who was superintendent of a large mental health hospital in Trenton, New Jersey) removed </a:t>
            </a:r>
            <a:r>
              <a:rPr lang="en-US" dirty="0" smtClean="0"/>
              <a:t>	hundreds </a:t>
            </a:r>
            <a:r>
              <a:rPr lang="en-US" dirty="0"/>
              <a:t>of his patients’ teeth, tonsils, large intestines, spleens, gallbladders, and other organs based </a:t>
            </a:r>
            <a:r>
              <a:rPr lang="en-US" dirty="0" smtClean="0"/>
              <a:t>	on </a:t>
            </a:r>
            <a:r>
              <a:rPr lang="en-US" dirty="0"/>
              <a:t>the “theory” that serious psychological disorders are caused by bacterial infections.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121399" cy="42333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Prefrontal lobotomy</a:t>
            </a:r>
            <a:r>
              <a:rPr lang="en-US" dirty="0" smtClean="0"/>
              <a:t>-procedure performed on over 50,000 Americans—mostly in the 1940s and 1950s—to cure schizophrenia. Severed fibers connecting frontal lobes from the thalamus.</a:t>
            </a:r>
          </a:p>
          <a:p>
            <a:r>
              <a:rPr lang="en-US" dirty="0" err="1" smtClean="0"/>
              <a:t>Egas</a:t>
            </a:r>
            <a:r>
              <a:rPr lang="en-US" dirty="0" smtClean="0"/>
              <a:t> Moniz of Portugal won a Nobel Peace Prize for Physiology or Medicine in 1949 for the procedure.</a:t>
            </a:r>
          </a:p>
          <a:p>
            <a:r>
              <a:rPr lang="en-US" dirty="0" smtClean="0"/>
              <a:t>Believers saw that it worked, but did not conduct systematic research, but rather observation.</a:t>
            </a:r>
          </a:p>
          <a:p>
            <a:r>
              <a:rPr lang="en-US" dirty="0" smtClean="0"/>
              <a:t>Research in controlled studies does not hold up to original research and rendered the procedure useless.</a:t>
            </a:r>
          </a:p>
          <a:p>
            <a:pPr lvl="1"/>
            <a:r>
              <a:rPr lang="en-US" dirty="0" smtClean="0"/>
              <a:t>Did not fix schizophrenic behaviors such as hearing voices and holding persecutory beliefs</a:t>
            </a:r>
          </a:p>
          <a:p>
            <a:pPr lvl="1"/>
            <a:r>
              <a:rPr lang="en-US" dirty="0" smtClean="0"/>
              <a:t>Resulted often in extreme apathy</a:t>
            </a:r>
          </a:p>
          <a:p>
            <a:r>
              <a:rPr lang="en-US" dirty="0" smtClean="0"/>
              <a:t>How does this illustrate naïve realism and confirmation bias?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563" y="2435224"/>
            <a:ext cx="4372885" cy="382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2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be fooled: </a:t>
            </a:r>
            <a:br>
              <a:rPr lang="en-US" dirty="0" smtClean="0"/>
            </a:br>
            <a:r>
              <a:rPr lang="en-US" dirty="0" smtClean="0"/>
              <a:t>two modes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 1 Thinking</a:t>
            </a:r>
            <a:r>
              <a:rPr lang="en-US" dirty="0" smtClean="0"/>
              <a:t>: intuitive thinking, gut hunches, snap judgements; requires minimal effort; brains largely on autopilot</a:t>
            </a:r>
          </a:p>
          <a:p>
            <a:pPr lvl="1"/>
            <a:r>
              <a:rPr lang="en-US" b="1" dirty="0"/>
              <a:t>H</a:t>
            </a:r>
            <a:r>
              <a:rPr lang="en-US" b="1" dirty="0" smtClean="0"/>
              <a:t>euristics</a:t>
            </a:r>
            <a:r>
              <a:rPr lang="en-US" dirty="0" smtClean="0"/>
              <a:t>-mental shortcut or rule of thumb that helps us to streamline our thinking and make sense of our world.</a:t>
            </a:r>
          </a:p>
          <a:p>
            <a:pPr lvl="2"/>
            <a:r>
              <a:rPr lang="en-US" dirty="0" smtClean="0"/>
              <a:t>But our heuristics are not always right.</a:t>
            </a:r>
          </a:p>
          <a:p>
            <a:pPr lvl="1"/>
            <a:r>
              <a:rPr lang="en-US" dirty="0" smtClean="0"/>
              <a:t>What are some examples of this type of thinking?</a:t>
            </a:r>
          </a:p>
          <a:p>
            <a:r>
              <a:rPr lang="en-US" b="1" dirty="0" smtClean="0"/>
              <a:t>System 2 Thinking: </a:t>
            </a:r>
            <a:r>
              <a:rPr lang="en-US" dirty="0" smtClean="0"/>
              <a:t>analytical thinking; slow and reflective; mental effort</a:t>
            </a:r>
          </a:p>
          <a:p>
            <a:pPr lvl="1"/>
            <a:r>
              <a:rPr lang="en-US" dirty="0" smtClean="0"/>
              <a:t>What are some examples of this type of thinking?</a:t>
            </a:r>
          </a:p>
          <a:p>
            <a:pPr lvl="1"/>
            <a:r>
              <a:rPr lang="en-US" dirty="0" smtClean="0"/>
              <a:t>Why is this important in psychological research?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898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Closure-Facilitated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Facilitated Communication</a:t>
            </a:r>
            <a:endParaRPr lang="en-US" dirty="0" smtClean="0"/>
          </a:p>
          <a:p>
            <a:r>
              <a:rPr lang="en-US" smtClean="0"/>
              <a:t>Thoughts?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63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49</TotalTime>
  <Words>259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Chapter 2:1</vt:lpstr>
      <vt:lpstr>Lesson #5</vt:lpstr>
      <vt:lpstr>Why we need research designs</vt:lpstr>
      <vt:lpstr>How can we be fooled:  two modes of thinking</vt:lpstr>
      <vt:lpstr>Closure-Facilitated communication</vt:lpstr>
    </vt:vector>
  </TitlesOfParts>
  <Company>East Baton Rouge Parish School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2:1</dc:title>
  <dc:creator>Amanda Vince</dc:creator>
  <cp:lastModifiedBy>Amanda Vince</cp:lastModifiedBy>
  <cp:revision>11</cp:revision>
  <dcterms:created xsi:type="dcterms:W3CDTF">2017-08-29T15:57:33Z</dcterms:created>
  <dcterms:modified xsi:type="dcterms:W3CDTF">2017-08-31T15:52:42Z</dcterms:modified>
</cp:coreProperties>
</file>