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0F1904-04B9-4105-8378-6AD5030A0A23}" type="datetimeFigureOut">
              <a:rPr lang="en-US" smtClean="0"/>
              <a:t>8/23/2017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2F3ED-1CFE-40B6-9153-6DADC04685E8}" type="slidenum">
              <a:rPr lang="en-US" smtClean="0"/>
              <a:t>‹#›</a:t>
            </a:fld>
            <a:endParaRPr lang="en-US"/>
          </a:p>
        </p:txBody>
      </p:sp>
    </p:spTree>
    <p:extLst>
      <p:ext uri="{BB962C8B-B14F-4D97-AF65-F5344CB8AC3E}">
        <p14:creationId xmlns:p14="http://schemas.microsoft.com/office/powerpoint/2010/main" val="3078563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giving students a chance to answer </a:t>
            </a:r>
            <a:r>
              <a:rPr lang="en-US" dirty="0" err="1"/>
              <a:t>bellwork</a:t>
            </a:r>
            <a:r>
              <a:rPr lang="en-US" dirty="0"/>
              <a:t> questions, discuss. All statements are false! Are you surprised? Where do you recall learning about these myths you thought were true? Why do you think many of these myths persist despite evidence to the contrary?</a:t>
            </a:r>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3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1</a:t>
            </a:fld>
            <a:endParaRPr kumimoji="0" lang="en-US" sz="13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650842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3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2</a:t>
            </a:fld>
            <a:endParaRPr kumimoji="0" lang="en-US" sz="13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01940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701041" y="4415790"/>
            <a:ext cx="5608319" cy="4183380"/>
          </a:xfrm>
          <a:prstGeom prst="rect">
            <a:avLst/>
          </a:prstGeom>
        </p:spPr>
        <p:txBody>
          <a:bodyPr lIns="93156" tIns="93156" rIns="93156" bIns="93156" anchor="t" anchorCtr="0">
            <a:noAutofit/>
          </a:bodyPr>
          <a:lstStyle/>
          <a:p>
            <a:endParaRPr/>
          </a:p>
        </p:txBody>
      </p:sp>
      <p:sp>
        <p:nvSpPr>
          <p:cNvPr id="295" name="Shape 295"/>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6697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txBox="1">
            <a:spLocks noGrp="1"/>
          </p:cNvSpPr>
          <p:nvPr>
            <p:ph type="body" idx="1"/>
          </p:nvPr>
        </p:nvSpPr>
        <p:spPr>
          <a:xfrm>
            <a:off x="701041" y="4415790"/>
            <a:ext cx="5608319" cy="4183380"/>
          </a:xfrm>
          <a:prstGeom prst="rect">
            <a:avLst/>
          </a:prstGeom>
        </p:spPr>
        <p:txBody>
          <a:bodyPr lIns="93156" tIns="93156" rIns="93156" bIns="93156" anchor="t" anchorCtr="0">
            <a:noAutofit/>
          </a:bodyPr>
          <a:lstStyle/>
          <a:p>
            <a:endParaRPr/>
          </a:p>
        </p:txBody>
      </p:sp>
      <p:sp>
        <p:nvSpPr>
          <p:cNvPr id="301" name="Shape 301"/>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0424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701041" y="4415790"/>
            <a:ext cx="5608319" cy="4183380"/>
          </a:xfrm>
          <a:prstGeom prst="rect">
            <a:avLst/>
          </a:prstGeom>
        </p:spPr>
        <p:txBody>
          <a:bodyPr lIns="93156" tIns="93156" rIns="93156" bIns="93156" anchor="t" anchorCtr="0">
            <a:noAutofit/>
          </a:bodyPr>
          <a:lstStyle/>
          <a:p>
            <a:pPr marL="228600" indent="-228600">
              <a:buAutoNum type="arabicPeriod"/>
            </a:pPr>
            <a:r>
              <a:rPr lang="en-US" dirty="0"/>
              <a:t>Thought</a:t>
            </a:r>
            <a:r>
              <a:rPr lang="en-US" baseline="0" dirty="0"/>
              <a:t> field therapy works better than nothing because you are asked to confront your anxieties.</a:t>
            </a:r>
          </a:p>
          <a:p>
            <a:pPr marL="228600" indent="-228600">
              <a:buAutoNum type="arabicPeriod"/>
            </a:pPr>
            <a:r>
              <a:rPr lang="en-US" dirty="0"/>
              <a:t>Correlation-causation fallacy states that just because two variables</a:t>
            </a:r>
            <a:r>
              <a:rPr lang="en-US" baseline="0" dirty="0"/>
              <a:t> are correlated does not mean that one causes the other. Teen who listen to music with sexual lyrics have more sex vs teens of have more sex also listen to music with sexual lyrics. What about the third variable of </a:t>
            </a:r>
            <a:r>
              <a:rPr lang="en-US" baseline="0" dirty="0" err="1"/>
              <a:t>implusivity</a:t>
            </a:r>
            <a:r>
              <a:rPr lang="en-US" baseline="0" dirty="0"/>
              <a:t> which causes teens to listen to music with sexual content and engage in sex.</a:t>
            </a:r>
          </a:p>
          <a:p>
            <a:pPr marL="228600" indent="-228600">
              <a:buAutoNum type="arabicPeriod"/>
            </a:pPr>
            <a:r>
              <a:rPr lang="en-US" dirty="0"/>
              <a:t>A theory that explains everything,</a:t>
            </a:r>
            <a:r>
              <a:rPr lang="en-US" baseline="0" dirty="0"/>
              <a:t> explains nothing. For a theory to be meaningful it could be proven wrong if there was compelling evidence. </a:t>
            </a:r>
          </a:p>
          <a:p>
            <a:pPr marL="228600" indent="-228600">
              <a:buAutoNum type="arabicPeriod"/>
            </a:pPr>
            <a:r>
              <a:rPr lang="en-US" baseline="0" dirty="0"/>
              <a:t>The more we are able to replicate findings using different participants in different settings, the more confidence we can be about those findings.</a:t>
            </a:r>
          </a:p>
          <a:p>
            <a:pPr marL="228600" indent="-228600">
              <a:buAutoNum type="arabicPeriod"/>
            </a:pPr>
            <a:r>
              <a:rPr lang="en-US" baseline="0" dirty="0"/>
              <a:t>.</a:t>
            </a:r>
            <a:endParaRPr dirty="0"/>
          </a:p>
        </p:txBody>
      </p:sp>
      <p:sp>
        <p:nvSpPr>
          <p:cNvPr id="307" name="Shape 307"/>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9374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701041" y="4415790"/>
            <a:ext cx="5608319" cy="4183380"/>
          </a:xfrm>
          <a:prstGeom prst="rect">
            <a:avLst/>
          </a:prstGeom>
        </p:spPr>
        <p:txBody>
          <a:bodyPr lIns="93156" tIns="93156" rIns="93156" bIns="93156" anchor="t" anchorCtr="0">
            <a:noAutofit/>
          </a:bodyPr>
          <a:lstStyle/>
          <a:p>
            <a:pPr marL="228600" indent="-228600">
              <a:buAutoNum type="arabicPeriod"/>
            </a:pPr>
            <a:r>
              <a:rPr lang="en-US" dirty="0"/>
              <a:t>Thought</a:t>
            </a:r>
            <a:r>
              <a:rPr lang="en-US" baseline="0" dirty="0"/>
              <a:t> field therapy works better than nothing because you are asked to confront your anxieties.</a:t>
            </a:r>
          </a:p>
          <a:p>
            <a:pPr marL="228600" indent="-228600">
              <a:buAutoNum type="arabicPeriod"/>
            </a:pPr>
            <a:r>
              <a:rPr lang="en-US" dirty="0"/>
              <a:t>Correlation-causation fallacy states that just because two variables</a:t>
            </a:r>
            <a:r>
              <a:rPr lang="en-US" baseline="0" dirty="0"/>
              <a:t> are correlated does not mean that one causes the other. Teen who listen to music with sexual lyrics have more sex vs teens of have more sex also listen to music with sexual lyrics. What about the third variable of </a:t>
            </a:r>
            <a:r>
              <a:rPr lang="en-US" baseline="0" dirty="0" err="1"/>
              <a:t>implusivity</a:t>
            </a:r>
            <a:r>
              <a:rPr lang="en-US" baseline="0" dirty="0"/>
              <a:t> which causes teens to listen to music with sexual content and engage in sex.</a:t>
            </a:r>
          </a:p>
          <a:p>
            <a:pPr marL="228600" indent="-228600">
              <a:buAutoNum type="arabicPeriod"/>
            </a:pPr>
            <a:r>
              <a:rPr lang="en-US" dirty="0"/>
              <a:t>A theory that explains everything,</a:t>
            </a:r>
            <a:r>
              <a:rPr lang="en-US" baseline="0" dirty="0"/>
              <a:t> explains nothing. For a theory to be meaningful it could be proven wrong if there was compelling evidence. </a:t>
            </a:r>
          </a:p>
          <a:p>
            <a:pPr marL="228600" indent="-228600">
              <a:buAutoNum type="arabicPeriod"/>
            </a:pPr>
            <a:r>
              <a:rPr lang="en-US" baseline="0" dirty="0"/>
              <a:t>The more we are able to replicate findings using different participants in different settings, the more confidence we can be about those findings.</a:t>
            </a:r>
          </a:p>
          <a:p>
            <a:pPr marL="228600" indent="-228600">
              <a:buAutoNum type="arabicPeriod"/>
            </a:pPr>
            <a:r>
              <a:rPr lang="en-US" baseline="0" dirty="0"/>
              <a:t>.----</a:t>
            </a:r>
          </a:p>
          <a:p>
            <a:pPr marL="228600" indent="-228600">
              <a:buAutoNum type="arabicPeriod"/>
            </a:pPr>
            <a:r>
              <a:rPr lang="en-US" baseline="0" dirty="0"/>
              <a:t>Keep It Simple Stupid</a:t>
            </a:r>
            <a:endParaRPr dirty="0"/>
          </a:p>
        </p:txBody>
      </p:sp>
      <p:sp>
        <p:nvSpPr>
          <p:cNvPr id="307" name="Shape 307"/>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7742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hapter Opener">
    <p:spTree>
      <p:nvGrpSpPr>
        <p:cNvPr id="1" name="Shape 17"/>
        <p:cNvGrpSpPr/>
        <p:nvPr/>
      </p:nvGrpSpPr>
      <p:grpSpPr>
        <a:xfrm>
          <a:off x="0" y="0"/>
          <a:ext cx="0" cy="0"/>
          <a:chOff x="0" y="0"/>
          <a:chExt cx="0" cy="0"/>
        </a:xfrm>
      </p:grpSpPr>
      <p:sp>
        <p:nvSpPr>
          <p:cNvPr id="18" name="Shape 18"/>
          <p:cNvSpPr txBox="1">
            <a:spLocks noGrp="1"/>
          </p:cNvSpPr>
          <p:nvPr>
            <p:ph type="title" hasCustomPrompt="1"/>
          </p:nvPr>
        </p:nvSpPr>
        <p:spPr>
          <a:xfrm>
            <a:off x="304800" y="152400"/>
            <a:ext cx="116840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200" b="1" i="0" u="none" strike="noStrike" cap="none" baseline="0">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dirty="0"/>
              <a:t>Psychology: From Inquiry to Understanding</a:t>
            </a:r>
            <a:endParaRPr dirty="0"/>
          </a:p>
        </p:txBody>
      </p:sp>
      <p:sp>
        <p:nvSpPr>
          <p:cNvPr id="19" name="Shape 19"/>
          <p:cNvSpPr txBox="1">
            <a:spLocks noGrp="1"/>
          </p:cNvSpPr>
          <p:nvPr>
            <p:ph type="body" idx="1" hasCustomPrompt="1"/>
          </p:nvPr>
        </p:nvSpPr>
        <p:spPr>
          <a:xfrm>
            <a:off x="304800" y="838200"/>
            <a:ext cx="109728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baseline="0">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r>
              <a:rPr lang="en-US" dirty="0"/>
              <a:t>Fourth Edition</a:t>
            </a:r>
            <a:endParaRPr dirty="0"/>
          </a:p>
        </p:txBody>
      </p:sp>
      <p:sp>
        <p:nvSpPr>
          <p:cNvPr id="20" name="Shape 20"/>
          <p:cNvSpPr txBox="1">
            <a:spLocks noGrp="1"/>
          </p:cNvSpPr>
          <p:nvPr>
            <p:ph type="body" idx="2" hasCustomPrompt="1"/>
          </p:nvPr>
        </p:nvSpPr>
        <p:spPr>
          <a:xfrm>
            <a:off x="6705600" y="1600200"/>
            <a:ext cx="48768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r>
              <a:rPr lang="en-US" dirty="0"/>
              <a:t>Chapter #</a:t>
            </a:r>
            <a:endParaRPr dirty="0"/>
          </a:p>
        </p:txBody>
      </p:sp>
      <p:sp>
        <p:nvSpPr>
          <p:cNvPr id="21" name="Shape 21"/>
          <p:cNvSpPr txBox="1">
            <a:spLocks noGrp="1"/>
          </p:cNvSpPr>
          <p:nvPr>
            <p:ph type="body" idx="3" hasCustomPrompt="1"/>
          </p:nvPr>
        </p:nvSpPr>
        <p:spPr>
          <a:xfrm>
            <a:off x="6705600" y="3200401"/>
            <a:ext cx="48768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baseline="0">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r>
              <a:rPr lang="en-US" dirty="0"/>
              <a:t>Chapter Title </a:t>
            </a:r>
            <a:endParaRPr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2800" y="1507435"/>
            <a:ext cx="5043480" cy="484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873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Tree>
    <p:extLst>
      <p:ext uri="{BB962C8B-B14F-4D97-AF65-F5344CB8AC3E}">
        <p14:creationId xmlns:p14="http://schemas.microsoft.com/office/powerpoint/2010/main" val="104632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Title Only">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352800" y="3086101"/>
            <a:ext cx="5486400" cy="685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100" b="0" i="0" u="none" strike="noStrike" cap="none">
                <a:solidFill>
                  <a:srgbClr val="000000"/>
                </a:solidFill>
                <a:latin typeface="Verdana"/>
                <a:ea typeface="Verdana"/>
                <a:cs typeface="Verdana"/>
                <a:sym typeface="Verdana"/>
              </a:defRPr>
            </a:lvl1pPr>
            <a:lvl2pPr marL="0" marR="0" lvl="1" indent="0" algn="ctr" rtl="0">
              <a:spcBef>
                <a:spcPts val="0"/>
              </a:spcBef>
              <a:spcAft>
                <a:spcPts val="0"/>
              </a:spcAft>
              <a:buNone/>
              <a:defRPr sz="4000" b="0" i="0" u="none" strike="noStrike" cap="none">
                <a:solidFill>
                  <a:srgbClr val="FFFFFF"/>
                </a:solidFill>
                <a:latin typeface="Verdana"/>
                <a:ea typeface="Verdana"/>
                <a:cs typeface="Verdana"/>
                <a:sym typeface="Verdana"/>
              </a:defRPr>
            </a:lvl2pPr>
            <a:lvl3pPr marL="0" marR="0" lvl="2" indent="0" algn="ctr" rtl="0">
              <a:spcBef>
                <a:spcPts val="0"/>
              </a:spcBef>
              <a:spcAft>
                <a:spcPts val="0"/>
              </a:spcAft>
              <a:buNone/>
              <a:defRPr sz="4000" b="0" i="0" u="none" strike="noStrike" cap="none">
                <a:solidFill>
                  <a:srgbClr val="FFFFFF"/>
                </a:solidFill>
                <a:latin typeface="Verdana"/>
                <a:ea typeface="Verdana"/>
                <a:cs typeface="Verdana"/>
                <a:sym typeface="Verdana"/>
              </a:defRPr>
            </a:lvl3pPr>
            <a:lvl4pPr marL="0" marR="0" lvl="3" indent="0" algn="ctr" rtl="0">
              <a:spcBef>
                <a:spcPts val="0"/>
              </a:spcBef>
              <a:spcAft>
                <a:spcPts val="0"/>
              </a:spcAft>
              <a:buNone/>
              <a:defRPr sz="4000" b="0" i="0" u="none" strike="noStrike" cap="none">
                <a:solidFill>
                  <a:srgbClr val="FFFFFF"/>
                </a:solidFill>
                <a:latin typeface="Verdana"/>
                <a:ea typeface="Verdana"/>
                <a:cs typeface="Verdana"/>
                <a:sym typeface="Verdana"/>
              </a:defRPr>
            </a:lvl4pPr>
            <a:lvl5pPr marL="0" marR="0" lvl="4" indent="0" algn="ctr" rtl="0">
              <a:spcBef>
                <a:spcPts val="0"/>
              </a:spcBef>
              <a:spcAft>
                <a:spcPts val="0"/>
              </a:spcAft>
              <a:buNone/>
              <a:defRPr sz="4000" b="0" i="0" u="none" strike="noStrike" cap="none">
                <a:solidFill>
                  <a:srgbClr val="FFFFFF"/>
                </a:solidFill>
                <a:latin typeface="Verdana"/>
                <a:ea typeface="Verdana"/>
                <a:cs typeface="Verdana"/>
                <a:sym typeface="Verdana"/>
              </a:defRPr>
            </a:lvl5pPr>
            <a:lvl6pPr marL="457200" marR="0" lvl="5" indent="0" algn="ctr" rtl="0">
              <a:spcBef>
                <a:spcPts val="0"/>
              </a:spcBef>
              <a:spcAft>
                <a:spcPts val="0"/>
              </a:spcAft>
              <a:buNone/>
              <a:defRPr sz="4400" b="1" i="0" u="none" strike="noStrike" cap="none">
                <a:solidFill>
                  <a:schemeClr val="lt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lt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lt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329005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earning Objective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2" name="Shape 32"/>
          <p:cNvSpPr txBox="1">
            <a:spLocks noGrp="1"/>
          </p:cNvSpPr>
          <p:nvPr>
            <p:ph type="body" idx="1" hasCustomPrompt="1"/>
          </p:nvPr>
        </p:nvSpPr>
        <p:spPr>
          <a:xfrm>
            <a:off x="609600" y="1600201"/>
            <a:ext cx="10972800" cy="4525963"/>
          </a:xfrm>
          <a:prstGeom prst="rect">
            <a:avLst/>
          </a:prstGeom>
          <a:noFill/>
          <a:ln>
            <a:noFill/>
          </a:ln>
        </p:spPr>
        <p:txBody>
          <a:bodyPr lIns="91425" tIns="91425" rIns="91425" bIns="91425" anchor="t" anchorCtr="0"/>
          <a:lstStyle>
            <a:lvl1pPr marL="256032" marR="0" lvl="0" indent="-154432" algn="l" defTabSz="914400" rtl="0" eaLnBrk="1" fontAlgn="auto" latinLnBrk="0" hangingPunct="1">
              <a:lnSpc>
                <a:spcPct val="100000"/>
              </a:lnSpc>
              <a:spcBef>
                <a:spcPts val="1500"/>
              </a:spcBef>
              <a:spcAft>
                <a:spcPts val="0"/>
              </a:spcAft>
              <a:buClr>
                <a:srgbClr val="007FA3"/>
              </a:buClr>
              <a:buSzPct val="100000"/>
              <a:buFont typeface="Arial"/>
              <a:buChar char="•"/>
              <a:tabLst/>
              <a:defRPr sz="2800" b="0" i="0" u="none" strike="noStrike" cap="none">
                <a:solidFill>
                  <a:schemeClr val="dk1"/>
                </a:solidFill>
                <a:latin typeface="Arial"/>
                <a:ea typeface="Arial"/>
                <a:cs typeface="Arial"/>
                <a:sym typeface="Arial"/>
              </a:defRPr>
            </a:lvl1pPr>
            <a:lvl2pPr marL="569913" marR="0" lvl="1" indent="-188912"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marL="256032" marR="0" lvl="0" indent="-154432" algn="l" defTabSz="914400" rtl="0" eaLnBrk="1" fontAlgn="auto" latinLnBrk="0" hangingPunct="1">
              <a:lnSpc>
                <a:spcPct val="100000"/>
              </a:lnSpc>
              <a:spcBef>
                <a:spcPts val="1500"/>
              </a:spcBef>
              <a:spcAft>
                <a:spcPts val="0"/>
              </a:spcAft>
              <a:buClr>
                <a:srgbClr val="007FA3"/>
              </a:buClr>
              <a:buSzPct val="100000"/>
              <a:buFont typeface="Arial"/>
              <a:buChar char="•"/>
              <a:tabLst/>
              <a:defRPr/>
            </a:pPr>
            <a:r>
              <a:rPr kumimoji="0" lang="en-US" sz="1600" b="0" i="0" u="none" strike="noStrike" kern="0" cap="none" spc="0" normalizeH="0" baseline="0" noProof="0" dirty="0">
                <a:ln>
                  <a:noFill/>
                </a:ln>
                <a:solidFill>
                  <a:srgbClr val="000000"/>
                </a:solidFill>
                <a:effectLst/>
                <a:uLnTx/>
                <a:uFillTx/>
                <a:latin typeface="Arial"/>
                <a:cs typeface="Arial"/>
                <a:sym typeface="Arial"/>
              </a:rPr>
              <a:t>Click to add text</a:t>
            </a:r>
          </a:p>
        </p:txBody>
      </p:sp>
    </p:spTree>
    <p:extLst>
      <p:ext uri="{BB962C8B-B14F-4D97-AF65-F5344CB8AC3E}">
        <p14:creationId xmlns:p14="http://schemas.microsoft.com/office/powerpoint/2010/main" val="237381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8" name="Shape 38"/>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133404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42"/>
        <p:cNvGrpSpPr/>
        <p:nvPr/>
      </p:nvGrpSpPr>
      <p:grpSpPr>
        <a:xfrm>
          <a:off x="0" y="0"/>
          <a:ext cx="0" cy="0"/>
          <a:chOff x="0" y="0"/>
          <a:chExt cx="0" cy="0"/>
        </a:xfrm>
      </p:grpSpPr>
      <p:sp>
        <p:nvSpPr>
          <p:cNvPr id="43" name="Shape 43"/>
          <p:cNvSpPr/>
          <p:nvPr/>
        </p:nvSpPr>
        <p:spPr>
          <a:xfrm>
            <a:off x="0" y="0"/>
            <a:ext cx="12192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44" name="Shape 44"/>
          <p:cNvSpPr txBox="1">
            <a:spLocks noGrp="1"/>
          </p:cNvSpPr>
          <p:nvPr>
            <p:ph type="ctrTitle"/>
          </p:nvPr>
        </p:nvSpPr>
        <p:spPr>
          <a:xfrm>
            <a:off x="914400" y="762001"/>
            <a:ext cx="103632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5" name="Shape 45"/>
          <p:cNvSpPr txBox="1">
            <a:spLocks noGrp="1"/>
          </p:cNvSpPr>
          <p:nvPr>
            <p:ph type="subTitle" idx="1"/>
          </p:nvPr>
        </p:nvSpPr>
        <p:spPr>
          <a:xfrm>
            <a:off x="899584" y="3962400"/>
            <a:ext cx="10392833"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2209685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Shape 51"/>
        <p:cNvGrpSpPr/>
        <p:nvPr/>
      </p:nvGrpSpPr>
      <p:grpSpPr>
        <a:xfrm>
          <a:off x="0" y="0"/>
          <a:ext cx="0" cy="0"/>
          <a:chOff x="0" y="0"/>
          <a:chExt cx="0" cy="0"/>
        </a:xfrm>
      </p:grpSpPr>
    </p:spTree>
    <p:extLst>
      <p:ext uri="{BB962C8B-B14F-4D97-AF65-F5344CB8AC3E}">
        <p14:creationId xmlns:p14="http://schemas.microsoft.com/office/powerpoint/2010/main" val="256258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 Learning Objectives and Conten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609600" y="215371"/>
            <a:ext cx="109728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59" name="Shape 59"/>
          <p:cNvSpPr txBox="1">
            <a:spLocks noGrp="1"/>
          </p:cNvSpPr>
          <p:nvPr>
            <p:ph type="body" idx="1"/>
          </p:nvPr>
        </p:nvSpPr>
        <p:spPr>
          <a:xfrm>
            <a:off x="609600" y="816430"/>
            <a:ext cx="109728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60" name="Shape 60"/>
          <p:cNvSpPr txBox="1">
            <a:spLocks noGrp="1"/>
          </p:cNvSpPr>
          <p:nvPr>
            <p:ph type="body" idx="2"/>
          </p:nvPr>
        </p:nvSpPr>
        <p:spPr>
          <a:xfrm>
            <a:off x="609600" y="1600201"/>
            <a:ext cx="109728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57453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609600" y="228601"/>
            <a:ext cx="10972800" cy="1066799"/>
          </a:xfrm>
          <a:prstGeom prst="rect">
            <a:avLst/>
          </a:prstGeom>
          <a:noFill/>
          <a:ln>
            <a:noFill/>
          </a:ln>
        </p:spPr>
        <p:txBody>
          <a:bodyPr lIns="91425" tIns="91425" rIns="91425" bIns="91425" anchor="t" anchorCtr="0"/>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6" name="Shape 66"/>
          <p:cNvSpPr txBox="1">
            <a:spLocks noGrp="1"/>
          </p:cNvSpPr>
          <p:nvPr>
            <p:ph type="body" idx="1"/>
          </p:nvPr>
        </p:nvSpPr>
        <p:spPr>
          <a:xfrm>
            <a:off x="609600" y="5368160"/>
            <a:ext cx="10972800" cy="916856"/>
          </a:xfrm>
          <a:prstGeom prst="rect">
            <a:avLst/>
          </a:prstGeom>
          <a:noFill/>
          <a:ln>
            <a:noFill/>
          </a:ln>
        </p:spPr>
        <p:txBody>
          <a:bodyPr lIns="91425" tIns="91425" rIns="91425" bIns="91425" anchor="b" anchorCtr="0"/>
          <a:lstStyle>
            <a:lvl1pPr marL="0" marR="0" lvl="0" indent="0" algn="ctr" rtl="0">
              <a:spcBef>
                <a:spcPts val="0"/>
              </a:spcBef>
              <a:buClr>
                <a:srgbClr val="007FA3"/>
              </a:buClr>
              <a:buFont typeface="Arial"/>
              <a:buNone/>
              <a:defRPr sz="1600" b="1"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305326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4" name="Shape 74"/>
          <p:cNvSpPr txBox="1">
            <a:spLocks noGrp="1"/>
          </p:cNvSpPr>
          <p:nvPr>
            <p:ph type="body" idx="1"/>
          </p:nvPr>
        </p:nvSpPr>
        <p:spPr>
          <a:xfrm>
            <a:off x="609600" y="1600201"/>
            <a:ext cx="10972800" cy="21637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dirty="0"/>
          </a:p>
        </p:txBody>
      </p:sp>
      <p:sp>
        <p:nvSpPr>
          <p:cNvPr id="75" name="Shape 75"/>
          <p:cNvSpPr txBox="1">
            <a:spLocks noGrp="1"/>
          </p:cNvSpPr>
          <p:nvPr>
            <p:ph type="body" idx="2"/>
          </p:nvPr>
        </p:nvSpPr>
        <p:spPr>
          <a:xfrm>
            <a:off x="609600" y="3962401"/>
            <a:ext cx="10972800" cy="21637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118907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914400" y="1447801"/>
            <a:ext cx="10363200" cy="2152651"/>
          </a:xfrm>
          <a:prstGeom prst="rect">
            <a:avLst/>
          </a:prstGeom>
          <a:noFill/>
          <a:ln>
            <a:noFill/>
          </a:ln>
        </p:spPr>
        <p:txBody>
          <a:bodyPr lIns="91425" tIns="91425" rIns="91425" bIns="91425" anchor="b" anchorCtr="0"/>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81" name="Shape 81"/>
          <p:cNvSpPr txBox="1">
            <a:spLocks noGrp="1"/>
          </p:cNvSpPr>
          <p:nvPr>
            <p:ph type="body" idx="1"/>
          </p:nvPr>
        </p:nvSpPr>
        <p:spPr>
          <a:xfrm>
            <a:off x="899583" y="3962400"/>
            <a:ext cx="1039283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335854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4000" dirty="0">
                <a:latin typeface="+mj-lt"/>
              </a:rPr>
              <a:t>Click to add title</a:t>
            </a:r>
            <a:endParaRPr dirty="0"/>
          </a:p>
        </p:txBody>
      </p:sp>
      <p:sp>
        <p:nvSpPr>
          <p:cNvPr id="11" name="Shape 11"/>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r>
              <a:rPr lang="en-US" sz="2400" dirty="0"/>
              <a:t>Click to add text</a:t>
            </a:r>
            <a:endParaRPr dirty="0"/>
          </a:p>
        </p:txBody>
      </p:sp>
      <p:sp>
        <p:nvSpPr>
          <p:cNvPr id="13" name="Shape 13"/>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900" smtClean="0">
                <a:solidFill>
                  <a:schemeClr val="lt1"/>
                </a:solidFill>
                <a:ea typeface="Arial"/>
                <a:cs typeface="Arial"/>
                <a:sym typeface="Arial"/>
              </a:rPr>
              <a:pPr algn="r">
                <a:buSzPct val="25000"/>
              </a:pPr>
              <a:t>‹#›</a:t>
            </a:fld>
            <a:endParaRPr lang="en-US" sz="900">
              <a:solidFill>
                <a:schemeClr val="lt1"/>
              </a:solidFill>
              <a:ea typeface="Arial"/>
              <a:cs typeface="Arial"/>
              <a:sym typeface="Arial"/>
            </a:endParaRPr>
          </a:p>
        </p:txBody>
      </p:sp>
      <p:pic>
        <p:nvPicPr>
          <p:cNvPr id="15" name="Shape 15" descr="Pearson Logo"/>
          <p:cNvPicPr preferRelativeResize="0"/>
          <p:nvPr/>
        </p:nvPicPr>
        <p:blipFill rotWithShape="1">
          <a:blip r:embed="rId13">
            <a:alphaModFix/>
          </a:blip>
          <a:srcRect/>
          <a:stretch/>
        </p:blipFill>
        <p:spPr>
          <a:xfrm>
            <a:off x="300002" y="6434394"/>
            <a:ext cx="1223999" cy="279914"/>
          </a:xfrm>
          <a:prstGeom prst="rect">
            <a:avLst/>
          </a:prstGeom>
          <a:noFill/>
          <a:ln>
            <a:noFill/>
          </a:ln>
        </p:spPr>
      </p:pic>
      <p:sp>
        <p:nvSpPr>
          <p:cNvPr id="7" name="Shape 16"/>
          <p:cNvSpPr txBox="1"/>
          <p:nvPr userDrawn="1"/>
        </p:nvSpPr>
        <p:spPr>
          <a:xfrm>
            <a:off x="2438402" y="6477000"/>
            <a:ext cx="9550399" cy="276998"/>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Verdana"/>
              <a:buNone/>
            </a:pPr>
            <a:r>
              <a:rPr lang="en-US" sz="1200" b="0" i="0" u="none" strike="noStrike" cap="none" dirty="0">
                <a:solidFill>
                  <a:schemeClr val="dk1"/>
                </a:solidFill>
                <a:latin typeface="Verdana"/>
                <a:ea typeface="Verdana"/>
                <a:cs typeface="Verdana"/>
                <a:sym typeface="Verdana"/>
              </a:rPr>
              <a:t>Copyright © 2018, 2014, 2011 Pearson Education, Inc. All Rights Reserved</a:t>
            </a:r>
          </a:p>
        </p:txBody>
      </p:sp>
    </p:spTree>
    <p:extLst>
      <p:ext uri="{BB962C8B-B14F-4D97-AF65-F5344CB8AC3E}">
        <p14:creationId xmlns:p14="http://schemas.microsoft.com/office/powerpoint/2010/main" val="220732126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ctr" rtl="0">
        <a:lnSpc>
          <a:spcPct val="100000"/>
        </a:lnSpc>
        <a:spcBef>
          <a:spcPts val="0"/>
        </a:spcBef>
        <a:spcAft>
          <a:spcPts val="0"/>
        </a:spcAft>
        <a:buNone/>
        <a:defRPr sz="4000" b="0" i="0" u="none" strike="noStrike" cap="none" baseline="0">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2800" b="0" i="0" u="none" strike="noStrike" cap="none" baseline="0">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90748-660F-4EE5-8D43-FEBF3719A48C}"/>
              </a:ext>
            </a:extLst>
          </p:cNvPr>
          <p:cNvSpPr>
            <a:spLocks noGrp="1"/>
          </p:cNvSpPr>
          <p:nvPr>
            <p:ph type="title"/>
          </p:nvPr>
        </p:nvSpPr>
        <p:spPr/>
        <p:txBody>
          <a:bodyPr/>
          <a:lstStyle/>
          <a:p>
            <a:r>
              <a:rPr lang="en-US" dirty="0"/>
              <a:t>Lesson #3</a:t>
            </a:r>
          </a:p>
        </p:txBody>
      </p:sp>
      <p:sp>
        <p:nvSpPr>
          <p:cNvPr id="3" name="Text Placeholder 2">
            <a:extLst>
              <a:ext uri="{FF2B5EF4-FFF2-40B4-BE49-F238E27FC236}">
                <a16:creationId xmlns:a16="http://schemas.microsoft.com/office/drawing/2014/main" id="{60C37914-7C77-4C99-8443-54CBE294B9E2}"/>
              </a:ext>
            </a:extLst>
          </p:cNvPr>
          <p:cNvSpPr>
            <a:spLocks noGrp="1"/>
          </p:cNvSpPr>
          <p:nvPr>
            <p:ph type="body" idx="1"/>
          </p:nvPr>
        </p:nvSpPr>
        <p:spPr>
          <a:xfrm>
            <a:off x="1981200" y="1312650"/>
            <a:ext cx="8229600" cy="5011950"/>
          </a:xfrm>
        </p:spPr>
        <p:txBody>
          <a:bodyPr/>
          <a:lstStyle/>
          <a:p>
            <a:pPr>
              <a:spcBef>
                <a:spcPts val="0"/>
              </a:spcBef>
            </a:pPr>
            <a:r>
              <a:rPr lang="en-US" sz="2000" b="1" dirty="0"/>
              <a:t>Objective(s): </a:t>
            </a:r>
            <a:r>
              <a:rPr lang="en-US" sz="2000" dirty="0"/>
              <a:t>Identify the key features of scientific skepticism. Identify and explain the text’s six principles of scientific thinking. </a:t>
            </a:r>
            <a:endParaRPr lang="en-US" sz="2000" b="1" dirty="0"/>
          </a:p>
          <a:p>
            <a:pPr>
              <a:spcBef>
                <a:spcPts val="0"/>
              </a:spcBef>
            </a:pPr>
            <a:r>
              <a:rPr lang="en-US" sz="2000" b="1" dirty="0"/>
              <a:t>Agenda:</a:t>
            </a:r>
            <a:r>
              <a:rPr lang="en-US" sz="2000" dirty="0"/>
              <a:t> </a:t>
            </a:r>
            <a:r>
              <a:rPr lang="en-US" sz="2000" dirty="0" err="1"/>
              <a:t>Bellwork</a:t>
            </a:r>
            <a:r>
              <a:rPr lang="en-US" sz="2000" dirty="0"/>
              <a:t>, Scientific Thinking: Distinguishing Fact from Fiction</a:t>
            </a:r>
          </a:p>
          <a:p>
            <a:pPr>
              <a:spcBef>
                <a:spcPts val="0"/>
              </a:spcBef>
            </a:pPr>
            <a:r>
              <a:rPr lang="en-US" sz="2000" b="1" dirty="0" err="1"/>
              <a:t>Bellwork</a:t>
            </a:r>
            <a:r>
              <a:rPr lang="en-US" sz="2000" b="1" dirty="0"/>
              <a:t>:</a:t>
            </a:r>
          </a:p>
          <a:p>
            <a:pPr>
              <a:spcBef>
                <a:spcPts val="0"/>
              </a:spcBef>
            </a:pPr>
            <a:endParaRPr lang="en-US" sz="2000" b="1" dirty="0"/>
          </a:p>
          <a:p>
            <a:pPr marL="101600" indent="0">
              <a:spcBef>
                <a:spcPts val="0"/>
              </a:spcBef>
              <a:buNone/>
            </a:pPr>
            <a:r>
              <a:rPr lang="en-US" sz="2000" b="1" dirty="0"/>
              <a:t>	</a:t>
            </a:r>
            <a:endParaRPr lang="en-US" sz="1800" dirty="0"/>
          </a:p>
          <a:p>
            <a:pPr marL="101600" indent="0">
              <a:buNone/>
            </a:pPr>
            <a:r>
              <a:rPr lang="en-US" dirty="0"/>
              <a:t>	In what instances do you blindly accept 	information or direction?</a:t>
            </a:r>
          </a:p>
        </p:txBody>
      </p:sp>
    </p:spTree>
    <p:extLst>
      <p:ext uri="{BB962C8B-B14F-4D97-AF65-F5344CB8AC3E}">
        <p14:creationId xmlns:p14="http://schemas.microsoft.com/office/powerpoint/2010/main" val="145078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0" dirty="0"/>
              <a:t>Chapter 1, Section 3</a:t>
            </a:r>
            <a:endParaRPr lang="en-US" dirty="0"/>
          </a:p>
        </p:txBody>
      </p:sp>
      <p:sp>
        <p:nvSpPr>
          <p:cNvPr id="3" name="Subtitle 2"/>
          <p:cNvSpPr>
            <a:spLocks noGrp="1"/>
          </p:cNvSpPr>
          <p:nvPr>
            <p:ph type="subTitle" idx="1"/>
          </p:nvPr>
        </p:nvSpPr>
        <p:spPr/>
        <p:txBody>
          <a:bodyPr/>
          <a:lstStyle/>
          <a:p>
            <a:pPr marL="914400" indent="-914400"/>
            <a:r>
              <a:rPr lang="en-US" b="1" dirty="0">
                <a:solidFill>
                  <a:srgbClr val="007FA3"/>
                </a:solidFill>
              </a:rPr>
              <a:t>Scientific Thinking: Distinguishing Fact from Fiction</a:t>
            </a:r>
            <a:endParaRPr lang="en-US" dirty="0">
              <a:solidFill>
                <a:srgbClr val="007FA3"/>
              </a:solidFill>
            </a:endParaRPr>
          </a:p>
        </p:txBody>
      </p:sp>
    </p:spTree>
    <p:extLst>
      <p:ext uri="{BB962C8B-B14F-4D97-AF65-F5344CB8AC3E}">
        <p14:creationId xmlns:p14="http://schemas.microsoft.com/office/powerpoint/2010/main" val="176512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p:txBody>
          <a:bodyPr/>
          <a:lstStyle/>
          <a:p>
            <a:pPr lvl="0"/>
            <a:r>
              <a:rPr lang="en-US" sz="3600" dirty="0">
                <a:sym typeface="Verdana"/>
              </a:rPr>
              <a:t>Scientific Skepticism</a:t>
            </a:r>
            <a:br>
              <a:rPr lang="en-US" dirty="0">
                <a:sym typeface="Verdana"/>
              </a:rPr>
            </a:br>
            <a:endParaRPr lang="en-US" sz="1600" dirty="0">
              <a:sym typeface="Verdana"/>
            </a:endParaRPr>
          </a:p>
        </p:txBody>
      </p:sp>
      <p:sp>
        <p:nvSpPr>
          <p:cNvPr id="298" name="Shape 298"/>
          <p:cNvSpPr txBox="1">
            <a:spLocks noGrp="1"/>
          </p:cNvSpPr>
          <p:nvPr>
            <p:ph type="body" idx="1"/>
          </p:nvPr>
        </p:nvSpPr>
        <p:spPr/>
        <p:txBody>
          <a:bodyPr/>
          <a:lstStyle/>
          <a:p>
            <a:pPr lvl="0"/>
            <a:r>
              <a:rPr lang="en-US" b="1" dirty="0">
                <a:sym typeface="Verdana"/>
              </a:rPr>
              <a:t>Scientific skepticism </a:t>
            </a:r>
            <a:r>
              <a:rPr lang="en-US" dirty="0">
                <a:sym typeface="Verdana"/>
              </a:rPr>
              <a:t>is the approach of evaluating all claims with an open mind but insisting on persuasive evidence before accepting them.</a:t>
            </a:r>
          </a:p>
          <a:p>
            <a:pPr marL="101600" indent="0">
              <a:buNone/>
            </a:pPr>
            <a:r>
              <a:rPr lang="en-US" dirty="0">
                <a:sym typeface="Verdana"/>
              </a:rPr>
              <a:t>	-willingness to keep an open mind to all claims</a:t>
            </a:r>
          </a:p>
          <a:p>
            <a:pPr marL="101600" indent="0">
              <a:buNone/>
            </a:pPr>
            <a:r>
              <a:rPr lang="en-US" dirty="0">
                <a:sym typeface="Verdana"/>
              </a:rPr>
              <a:t>	-accept claims only after researchers have subjected 	them to careful scientific tests.(unwillingness to 	accept claims on authority alone)</a:t>
            </a:r>
          </a:p>
        </p:txBody>
      </p:sp>
    </p:spTree>
    <p:extLst>
      <p:ext uri="{BB962C8B-B14F-4D97-AF65-F5344CB8AC3E}">
        <p14:creationId xmlns:p14="http://schemas.microsoft.com/office/powerpoint/2010/main" val="87760545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1981200" y="228600"/>
            <a:ext cx="8229600" cy="1371600"/>
          </a:xfrm>
        </p:spPr>
        <p:txBody>
          <a:bodyPr>
            <a:normAutofit fontScale="90000"/>
          </a:bodyPr>
          <a:lstStyle/>
          <a:p>
            <a:pPr lvl="0"/>
            <a:r>
              <a:rPr lang="en-US" dirty="0"/>
              <a:t>A Basic Framework for </a:t>
            </a:r>
            <a:br>
              <a:rPr lang="en-US" dirty="0"/>
            </a:br>
            <a:r>
              <a:rPr lang="en-US" dirty="0"/>
              <a:t>Scientific Thinking</a:t>
            </a:r>
            <a:endParaRPr lang="en-US" sz="1800" dirty="0">
              <a:sym typeface="Verdana"/>
            </a:endParaRPr>
          </a:p>
        </p:txBody>
      </p:sp>
      <p:sp>
        <p:nvSpPr>
          <p:cNvPr id="304" name="Shape 304"/>
          <p:cNvSpPr txBox="1">
            <a:spLocks noGrp="1"/>
          </p:cNvSpPr>
          <p:nvPr>
            <p:ph type="body" idx="1"/>
          </p:nvPr>
        </p:nvSpPr>
        <p:spPr/>
        <p:txBody>
          <a:bodyPr/>
          <a:lstStyle/>
          <a:p>
            <a:pPr lvl="0"/>
            <a:r>
              <a:rPr lang="en-US" dirty="0">
                <a:sym typeface="Verdana"/>
              </a:rPr>
              <a:t>A hallmark of scientific skepticism is </a:t>
            </a:r>
            <a:r>
              <a:rPr lang="en-US" b="1" dirty="0">
                <a:sym typeface="Verdana"/>
              </a:rPr>
              <a:t>critical thinking</a:t>
            </a:r>
            <a:r>
              <a:rPr lang="en-US" dirty="0">
                <a:sym typeface="Verdana"/>
              </a:rPr>
              <a:t>, or evaluating claims in an open-minded and careful fashion.</a:t>
            </a:r>
          </a:p>
          <a:p>
            <a:pPr lvl="0"/>
            <a:r>
              <a:rPr lang="en-US" dirty="0">
                <a:sym typeface="Verdana"/>
              </a:rPr>
              <a:t>There are six principals of scientific thinking:</a:t>
            </a:r>
          </a:p>
          <a:p>
            <a:pPr marL="101600" indent="0">
              <a:buNone/>
            </a:pPr>
            <a:r>
              <a:rPr lang="en-US" dirty="0">
                <a:sym typeface="Verdana"/>
              </a:rPr>
              <a:t>	</a:t>
            </a:r>
            <a:r>
              <a:rPr lang="en-US" sz="2000" dirty="0">
                <a:sym typeface="Verdana"/>
              </a:rPr>
              <a:t>-Ruling Out Rival Hypotheses</a:t>
            </a:r>
          </a:p>
          <a:p>
            <a:pPr marL="101600" indent="0">
              <a:buNone/>
            </a:pPr>
            <a:r>
              <a:rPr lang="en-US" sz="2000" dirty="0">
                <a:sym typeface="Verdana"/>
              </a:rPr>
              <a:t>	-Correlation vs Causation</a:t>
            </a:r>
          </a:p>
          <a:p>
            <a:pPr marL="101600" indent="0">
              <a:buNone/>
            </a:pPr>
            <a:r>
              <a:rPr lang="en-US" sz="2000" dirty="0">
                <a:sym typeface="Verdana"/>
              </a:rPr>
              <a:t>	-Falsifiability</a:t>
            </a:r>
          </a:p>
          <a:p>
            <a:pPr marL="101600" indent="0">
              <a:buNone/>
            </a:pPr>
            <a:r>
              <a:rPr lang="en-US" sz="2000" dirty="0">
                <a:sym typeface="Verdana"/>
              </a:rPr>
              <a:t>	-Replicability</a:t>
            </a:r>
          </a:p>
          <a:p>
            <a:pPr marL="101600" indent="0">
              <a:buNone/>
            </a:pPr>
            <a:r>
              <a:rPr lang="en-US" sz="2000" dirty="0">
                <a:sym typeface="Verdana"/>
              </a:rPr>
              <a:t>	-Extraordinary Claims</a:t>
            </a:r>
          </a:p>
          <a:p>
            <a:pPr marL="101600" indent="0">
              <a:buNone/>
            </a:pPr>
            <a:r>
              <a:rPr lang="en-US" sz="2000" dirty="0">
                <a:sym typeface="Verdana"/>
              </a:rPr>
              <a:t>	-Occam’s Razor</a:t>
            </a:r>
          </a:p>
        </p:txBody>
      </p:sp>
    </p:spTree>
    <p:extLst>
      <p:ext uri="{BB962C8B-B14F-4D97-AF65-F5344CB8AC3E}">
        <p14:creationId xmlns:p14="http://schemas.microsoft.com/office/powerpoint/2010/main" val="88707613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1981200" y="215372"/>
            <a:ext cx="8229600" cy="1384829"/>
          </a:xfrm>
        </p:spPr>
        <p:txBody>
          <a:bodyPr/>
          <a:lstStyle/>
          <a:p>
            <a:pPr lvl="0"/>
            <a:br>
              <a:rPr lang="en-US" sz="3600" dirty="0"/>
            </a:br>
            <a:r>
              <a:rPr lang="en-US" sz="3600" dirty="0"/>
              <a:t>Six Principals of Scientific Thinking</a:t>
            </a:r>
            <a:br>
              <a:rPr lang="en-US" sz="3600" dirty="0"/>
            </a:br>
            <a:endParaRPr lang="en-US" sz="1600" dirty="0">
              <a:sym typeface="Verdana"/>
            </a:endParaRPr>
          </a:p>
        </p:txBody>
      </p:sp>
      <p:sp>
        <p:nvSpPr>
          <p:cNvPr id="310" name="Shape 310"/>
          <p:cNvSpPr txBox="1">
            <a:spLocks noGrp="1"/>
          </p:cNvSpPr>
          <p:nvPr>
            <p:ph type="body" idx="1"/>
          </p:nvPr>
        </p:nvSpPr>
        <p:spPr/>
        <p:txBody>
          <a:bodyPr/>
          <a:lstStyle/>
          <a:p>
            <a:pPr marL="558800" indent="-457200">
              <a:buFont typeface="+mj-lt"/>
              <a:buAutoNum type="arabicPeriod"/>
            </a:pPr>
            <a:r>
              <a:rPr lang="en-US" dirty="0">
                <a:sym typeface="Verdana"/>
              </a:rPr>
              <a:t>Ruling Out Rival Hypothesis</a:t>
            </a:r>
          </a:p>
          <a:p>
            <a:pPr marL="588518" lvl="1" indent="0">
              <a:buNone/>
            </a:pPr>
            <a:r>
              <a:rPr lang="en-US" sz="2400" dirty="0">
                <a:sym typeface="Verdana"/>
              </a:rPr>
              <a:t>-Have we ruled out other plausible explanations?</a:t>
            </a:r>
          </a:p>
          <a:p>
            <a:pPr marL="558800" indent="-457200">
              <a:buFont typeface="+mj-lt"/>
              <a:buAutoNum type="arabicPeriod"/>
            </a:pPr>
            <a:r>
              <a:rPr lang="en-US" dirty="0">
                <a:sym typeface="Verdana"/>
              </a:rPr>
              <a:t>Correlation Isn’t Causation</a:t>
            </a:r>
          </a:p>
          <a:p>
            <a:pPr marL="588518" lvl="1" indent="0">
              <a:buNone/>
            </a:pPr>
            <a:r>
              <a:rPr lang="en-US" sz="2400" dirty="0">
                <a:sym typeface="Verdana"/>
              </a:rPr>
              <a:t>-A correlation between two things doesn’t demonstrate a connection between them.</a:t>
            </a:r>
          </a:p>
          <a:p>
            <a:pPr marL="558800" indent="-457200">
              <a:buFont typeface="+mj-lt"/>
              <a:buAutoNum type="arabicPeriod"/>
            </a:pPr>
            <a:r>
              <a:rPr lang="en-US" dirty="0">
                <a:sym typeface="Verdana"/>
              </a:rPr>
              <a:t>Falsifiability</a:t>
            </a:r>
          </a:p>
          <a:p>
            <a:pPr marL="588518" lvl="1" indent="0">
              <a:buNone/>
            </a:pPr>
            <a:r>
              <a:rPr lang="en-US" sz="2400" dirty="0">
                <a:sym typeface="Verdana"/>
              </a:rPr>
              <a:t>-When evaluating a claim we should ask ourselves if it could be disprove it or if it is consistent with any evidence.</a:t>
            </a:r>
          </a:p>
          <a:p>
            <a:pPr marL="588518" lvl="1" indent="0">
              <a:buNone/>
            </a:pPr>
            <a:r>
              <a:rPr lang="en-US" sz="2400" dirty="0">
                <a:sym typeface="Verdana"/>
              </a:rPr>
              <a:t>-Capable of being disproven.</a:t>
            </a:r>
          </a:p>
          <a:p>
            <a:pPr marL="588518" lvl="1" indent="0">
              <a:buNone/>
            </a:pPr>
            <a:endParaRPr lang="en-US" dirty="0">
              <a:sym typeface="Verdana"/>
            </a:endParaRPr>
          </a:p>
        </p:txBody>
      </p:sp>
    </p:spTree>
    <p:extLst>
      <p:ext uri="{BB962C8B-B14F-4D97-AF65-F5344CB8AC3E}">
        <p14:creationId xmlns:p14="http://schemas.microsoft.com/office/powerpoint/2010/main" val="153005791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1981200" y="215372"/>
            <a:ext cx="8229600" cy="1384829"/>
          </a:xfrm>
        </p:spPr>
        <p:txBody>
          <a:bodyPr/>
          <a:lstStyle/>
          <a:p>
            <a:pPr lvl="0"/>
            <a:br>
              <a:rPr lang="en-US" sz="3600" dirty="0"/>
            </a:br>
            <a:r>
              <a:rPr lang="en-US" sz="3600" dirty="0"/>
              <a:t>Six Principals of Scientific Thinking</a:t>
            </a:r>
            <a:br>
              <a:rPr lang="en-US" sz="3600" dirty="0"/>
            </a:br>
            <a:endParaRPr lang="en-US" sz="1600" dirty="0">
              <a:sym typeface="Verdana"/>
            </a:endParaRPr>
          </a:p>
        </p:txBody>
      </p:sp>
      <p:sp>
        <p:nvSpPr>
          <p:cNvPr id="310" name="Shape 310"/>
          <p:cNvSpPr txBox="1">
            <a:spLocks noGrp="1"/>
          </p:cNvSpPr>
          <p:nvPr>
            <p:ph type="body" idx="1"/>
          </p:nvPr>
        </p:nvSpPr>
        <p:spPr/>
        <p:txBody>
          <a:bodyPr/>
          <a:lstStyle/>
          <a:p>
            <a:pPr marL="558800" indent="-457200">
              <a:buFont typeface="+mj-lt"/>
              <a:buAutoNum type="arabicPeriod"/>
            </a:pPr>
            <a:r>
              <a:rPr lang="en-US" dirty="0">
                <a:sym typeface="Verdana"/>
              </a:rPr>
              <a:t>Replicability</a:t>
            </a:r>
          </a:p>
          <a:p>
            <a:pPr marL="588518" lvl="1" indent="0">
              <a:buNone/>
            </a:pPr>
            <a:r>
              <a:rPr lang="en-US" sz="2400" dirty="0">
                <a:sym typeface="Verdana"/>
              </a:rPr>
              <a:t>-We should ask ourselves if the evidence can be replicated. </a:t>
            </a:r>
          </a:p>
          <a:p>
            <a:pPr marL="588518" lvl="1" indent="0">
              <a:buNone/>
            </a:pPr>
            <a:r>
              <a:rPr lang="en-US" sz="2400" dirty="0">
                <a:sym typeface="Verdana"/>
              </a:rPr>
              <a:t>-Decline effect-size of findings shrink overtime.</a:t>
            </a:r>
          </a:p>
          <a:p>
            <a:pPr marL="558800" indent="-457200">
              <a:buFont typeface="+mj-lt"/>
              <a:buAutoNum type="arabicPeriod"/>
            </a:pPr>
            <a:r>
              <a:rPr lang="en-US" dirty="0">
                <a:sym typeface="Verdana"/>
              </a:rPr>
              <a:t>Extraordinary Claims Require Extraordinary Evidence</a:t>
            </a:r>
          </a:p>
          <a:p>
            <a:pPr marL="588518" lvl="1" indent="0">
              <a:buNone/>
            </a:pPr>
            <a:r>
              <a:rPr lang="en-US" sz="2400" dirty="0">
                <a:sym typeface="Verdana"/>
              </a:rPr>
              <a:t>-Does the claim counter things we know, and is the evidence as extraordinary as the claim?</a:t>
            </a:r>
          </a:p>
          <a:p>
            <a:pPr marL="558800" indent="-457200">
              <a:buFont typeface="+mj-lt"/>
              <a:buAutoNum type="arabicPeriod"/>
            </a:pPr>
            <a:r>
              <a:rPr lang="en-US" dirty="0">
                <a:sym typeface="Verdana"/>
              </a:rPr>
              <a:t>Occam’s Razor</a:t>
            </a:r>
          </a:p>
          <a:p>
            <a:pPr marL="588518" lvl="1" indent="0">
              <a:buNone/>
            </a:pPr>
            <a:r>
              <a:rPr lang="en-US" sz="2400" dirty="0">
                <a:sym typeface="Verdana"/>
              </a:rPr>
              <a:t>-We should generally select to more logical and simple explanation. </a:t>
            </a:r>
          </a:p>
          <a:p>
            <a:pPr marL="588518" lvl="1" indent="0">
              <a:buNone/>
            </a:pPr>
            <a:endParaRPr lang="en-US" dirty="0">
              <a:sym typeface="Verdana"/>
            </a:endParaRPr>
          </a:p>
        </p:txBody>
      </p:sp>
    </p:spTree>
    <p:extLst>
      <p:ext uri="{BB962C8B-B14F-4D97-AF65-F5344CB8AC3E}">
        <p14:creationId xmlns:p14="http://schemas.microsoft.com/office/powerpoint/2010/main" val="2489482231"/>
      </p:ext>
    </p:extLst>
  </p:cSld>
  <p:clrMapOvr>
    <a:masterClrMapping/>
  </p:clrMapOvr>
  <p:transition spd="slow">
    <p:fade/>
  </p:transition>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548</Words>
  <Application>Microsoft Office PowerPoint</Application>
  <PresentationFormat>Widescreen</PresentationFormat>
  <Paragraphs>52</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Noto Sans Symbols</vt:lpstr>
      <vt:lpstr>Times New Roman</vt:lpstr>
      <vt:lpstr>Verdana</vt:lpstr>
      <vt:lpstr>508 Lecture</vt:lpstr>
      <vt:lpstr>Lesson #3</vt:lpstr>
      <vt:lpstr>Chapter 1, Section 3</vt:lpstr>
      <vt:lpstr>Scientific Skepticism </vt:lpstr>
      <vt:lpstr>A Basic Framework for  Scientific Thinking</vt:lpstr>
      <vt:lpstr> Six Principals of Scientific Thinking </vt:lpstr>
      <vt:lpstr> Six Principals of Scientific Thinking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dc:title>
  <dc:creator>Amanda Vince</dc:creator>
  <cp:lastModifiedBy>Amanda Vince</cp:lastModifiedBy>
  <cp:revision>1</cp:revision>
  <dcterms:created xsi:type="dcterms:W3CDTF">2017-08-24T01:19:41Z</dcterms:created>
  <dcterms:modified xsi:type="dcterms:W3CDTF">2017-08-24T01:20:01Z</dcterms:modified>
</cp:coreProperties>
</file>