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1935C-FAA9-49C5-A691-7924B7716C4D}"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15D7A-7D64-4B94-80FC-2863212F3476}" type="slidenum">
              <a:rPr lang="en-US" smtClean="0"/>
              <a:t>‹#›</a:t>
            </a:fld>
            <a:endParaRPr lang="en-US"/>
          </a:p>
        </p:txBody>
      </p:sp>
    </p:spTree>
    <p:extLst>
      <p:ext uri="{BB962C8B-B14F-4D97-AF65-F5344CB8AC3E}">
        <p14:creationId xmlns:p14="http://schemas.microsoft.com/office/powerpoint/2010/main" val="230268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020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a:t>Opportunity</a:t>
            </a:r>
            <a:r>
              <a:rPr lang="en-US" baseline="0" dirty="0"/>
              <a:t> costs-pseudoscience treatments can redirect people from seeking effective treatments. In US data suggest that 1/3 of people with major  depression receive any treatment at all.</a:t>
            </a:r>
          </a:p>
          <a:p>
            <a:endParaRPr lang="en-US" dirty="0"/>
          </a:p>
          <a:p>
            <a:r>
              <a:rPr lang="en-US" dirty="0"/>
              <a:t>Direct harm-when the pseudoscience</a:t>
            </a:r>
            <a:r>
              <a:rPr lang="en-US" baseline="0" dirty="0"/>
              <a:t> treatments are actually harmful. </a:t>
            </a:r>
            <a:r>
              <a:rPr lang="en-US" dirty="0"/>
              <a:t>rebirthing therapy (example</a:t>
            </a:r>
            <a:r>
              <a:rPr lang="en-US" baseline="0" dirty="0"/>
              <a:t> of 10 year old girl who died through this therapy which was supposed to help reconnect/reattach to her parents)</a:t>
            </a:r>
          </a:p>
          <a:p>
            <a:endParaRPr lang="en-US" baseline="0" dirty="0"/>
          </a:p>
          <a:p>
            <a:endParaRPr dirty="0"/>
          </a:p>
        </p:txBody>
      </p:sp>
      <p:sp>
        <p:nvSpPr>
          <p:cNvPr id="289" name="Shape 28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21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giving students a chance to answer </a:t>
            </a:r>
            <a:r>
              <a:rPr lang="en-US" dirty="0" err="1"/>
              <a:t>bellwork</a:t>
            </a:r>
            <a:r>
              <a:rPr lang="en-US" dirty="0"/>
              <a:t> questions, discuss. All statements are false! Are you surprised? Where do you recall learning about these myths you thought were true? Why do you think many of these myths persist despite evidence to the contrary?</a:t>
            </a:r>
          </a:p>
          <a:p>
            <a:endParaRPr lang="en-US" dirty="0"/>
          </a:p>
          <a:p>
            <a:r>
              <a:rPr lang="en-US" dirty="0"/>
              <a:t>Conspiracy</a:t>
            </a:r>
            <a:r>
              <a:rPr lang="en-US" baseline="0" dirty="0"/>
              <a:t> theories can lead us to believe two logically inconsistent things as the same time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US"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8531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a:t>Misinformation explosion.  Scant quality</a:t>
            </a:r>
            <a:r>
              <a:rPr lang="en-US" baseline="0" dirty="0"/>
              <a:t> control. Growth of treatments and products that cure almost every ailment—largely untested. </a:t>
            </a:r>
          </a:p>
          <a:p>
            <a:endParaRPr lang="en-US" baseline="0" dirty="0"/>
          </a:p>
          <a:p>
            <a:r>
              <a:rPr lang="en-US" baseline="0" dirty="0"/>
              <a:t>It is important to think scientifically.</a:t>
            </a:r>
          </a:p>
          <a:p>
            <a:endParaRPr lang="en-US" baseline="0" dirty="0"/>
          </a:p>
          <a:p>
            <a:r>
              <a:rPr lang="en-US" baseline="0" dirty="0"/>
              <a:t>Association for psychological science, American psychological association, national institute of mental health—website that provide accurate knowledge regarding human behavior.</a:t>
            </a:r>
          </a:p>
          <a:p>
            <a:endParaRPr dirty="0"/>
          </a:p>
        </p:txBody>
      </p:sp>
      <p:sp>
        <p:nvSpPr>
          <p:cNvPr id="244" name="Shape 24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a:t>2009 survey shows 25 percent</a:t>
            </a:r>
            <a:r>
              <a:rPr lang="en-US" baseline="0" dirty="0"/>
              <a:t> believe in astrology in us. 26 believe that trees or other objects possess magical energies, 18 percent believe they’ve encountered ghosts, and 15 percent have consulted psychics. </a:t>
            </a:r>
          </a:p>
          <a:p>
            <a:endParaRPr lang="en-US" baseline="0" dirty="0"/>
          </a:p>
          <a:p>
            <a:r>
              <a:rPr lang="en-US" baseline="0" dirty="0"/>
              <a:t>Many </a:t>
            </a:r>
            <a:r>
              <a:rPr lang="en-US" baseline="0" dirty="0" err="1"/>
              <a:t>americans</a:t>
            </a:r>
            <a:r>
              <a:rPr lang="en-US" baseline="0" dirty="0"/>
              <a:t> </a:t>
            </a:r>
            <a:r>
              <a:rPr lang="en-US" baseline="0" dirty="0" err="1"/>
              <a:t>belive</a:t>
            </a:r>
            <a:r>
              <a:rPr lang="en-US" baseline="0" dirty="0"/>
              <a:t> these work although scientific evidence is weak. Especially in case of psychics or non existent science of astrology. 20x more astrologers than astronomers in us. </a:t>
            </a:r>
            <a:endParaRPr dirty="0"/>
          </a:p>
        </p:txBody>
      </p:sp>
      <p:sp>
        <p:nvSpPr>
          <p:cNvPr id="250" name="Shape 250"/>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21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a:t>Ad hoc immunizing hypotheses-under lab conditions psychics would say</a:t>
            </a:r>
            <a:r>
              <a:rPr lang="en-US" baseline="0" dirty="0"/>
              <a:t> their powers did not work because of skeptical “vibes” interfering with their abilities.</a:t>
            </a:r>
          </a:p>
          <a:p>
            <a:endParaRPr lang="en-US" baseline="0" dirty="0"/>
          </a:p>
          <a:p>
            <a:r>
              <a:rPr lang="en-US" baseline="0" dirty="0"/>
              <a:t>Overreliance on anecdotes-anecdata (informal term for anecdotal evidence).often based on just a few people. Rarely tell us anything about cause and effect. Difficult to verify. </a:t>
            </a:r>
          </a:p>
          <a:p>
            <a:endParaRPr lang="en-US" baseline="0" dirty="0"/>
          </a:p>
          <a:p>
            <a:r>
              <a:rPr lang="en-US" baseline="0" dirty="0"/>
              <a:t>Lack of self correction-belief </a:t>
            </a:r>
            <a:r>
              <a:rPr lang="en-US" baseline="0" dirty="0" err="1"/>
              <a:t>perseverence</a:t>
            </a:r>
            <a:endParaRPr dirty="0"/>
          </a:p>
        </p:txBody>
      </p:sp>
      <p:sp>
        <p:nvSpPr>
          <p:cNvPr id="256" name="Shape 25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88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err="1"/>
              <a:t>Patterniticy</a:t>
            </a:r>
            <a:r>
              <a:rPr lang="en-US" dirty="0"/>
              <a:t>-we</a:t>
            </a:r>
            <a:r>
              <a:rPr lang="en-US" baseline="0" dirty="0"/>
              <a:t> want to seek patterns and connections among events. Possible that two seemingly unconnected/coincidental events are actually unrelated (laws of probability). </a:t>
            </a:r>
          </a:p>
          <a:p>
            <a:endParaRPr lang="en-US" baseline="0" dirty="0"/>
          </a:p>
          <a:p>
            <a:r>
              <a:rPr lang="en-US" baseline="0" dirty="0"/>
              <a:t>Streaks-have students in pairs flip a coin 10 times and record either H or T each time. Then give percentage of H/T landing. </a:t>
            </a:r>
          </a:p>
          <a:p>
            <a:endParaRPr lang="en-US" baseline="0" dirty="0"/>
          </a:p>
          <a:p>
            <a:r>
              <a:rPr lang="en-US" baseline="0" dirty="0"/>
              <a:t>Eerie coincidences-easy to detect differences if we actually look for them. </a:t>
            </a:r>
            <a:endParaRPr dirty="0"/>
          </a:p>
        </p:txBody>
      </p:sp>
      <p:sp>
        <p:nvSpPr>
          <p:cNvPr id="262" name="Shape 26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7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en-US"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574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springs eternal”-offers us a sense of control in an unpredictable</a:t>
            </a:r>
            <a:r>
              <a:rPr lang="en-US" baseline="0" dirty="0"/>
              <a:t> world</a:t>
            </a:r>
          </a:p>
          <a:p>
            <a:endParaRPr lang="en-US" baseline="0" dirty="0"/>
          </a:p>
          <a:p>
            <a:r>
              <a:rPr lang="en-US" baseline="0" dirty="0"/>
              <a:t>In a lab setting people who were given an unsolvable puzzle or were asked to recall a traumatic event they were more </a:t>
            </a:r>
            <a:r>
              <a:rPr lang="en-US" baseline="0" dirty="0" err="1"/>
              <a:t>liely</a:t>
            </a:r>
            <a:r>
              <a:rPr lang="en-US" baseline="0" dirty="0"/>
              <a:t> than others to embrace superstitious beliefs and detect patterns in meaningless stimuli. </a:t>
            </a:r>
          </a:p>
          <a:p>
            <a:endParaRPr lang="en-US" baseline="0" dirty="0"/>
          </a:p>
          <a:p>
            <a:r>
              <a:rPr lang="en-US" baseline="0" dirty="0"/>
              <a:t>Terror management theory-we cope with this but adopting cultural worldviews that reassure us that our lives posses a broader meaning and purpose—one that is beyond our earthly existence. Explains popular paranormal beliefs such as astrology, </a:t>
            </a:r>
            <a:r>
              <a:rPr lang="en-US" baseline="0" dirty="0" err="1"/>
              <a:t>esp</a:t>
            </a:r>
            <a:r>
              <a:rPr lang="en-US" baseline="0" dirty="0"/>
              <a:t>, communication with the dead, life&amp; death, reincarnation. These beliefs are comforting when confronted with our demise. Does not demonstrate paranormal claims are false, just they need to be evaluated for their own merits. </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8</a:t>
            </a:fld>
            <a:endParaRPr kumimoji="0" lang="en-US"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109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701041" y="4415790"/>
            <a:ext cx="5608319" cy="4183380"/>
          </a:xfrm>
          <a:prstGeom prst="rect">
            <a:avLst/>
          </a:prstGeom>
        </p:spPr>
        <p:txBody>
          <a:bodyPr lIns="93156" tIns="93156" rIns="93156" bIns="93156" anchor="t" anchorCtr="0">
            <a:noAutofit/>
          </a:bodyPr>
          <a:lstStyle/>
          <a:p>
            <a:r>
              <a:rPr lang="en-US" dirty="0"/>
              <a:t>Emotional reasoning fallacy-daycare</a:t>
            </a:r>
            <a:r>
              <a:rPr lang="en-US" baseline="0" dirty="0"/>
              <a:t> has negative emotional effects on children gets me upset so I refuse to believe it.</a:t>
            </a:r>
          </a:p>
          <a:p>
            <a:endParaRPr lang="en-US" baseline="0" dirty="0"/>
          </a:p>
          <a:p>
            <a:r>
              <a:rPr lang="en-US" baseline="0" dirty="0"/>
              <a:t>Bandwagon-a lot of people believe it so there has to be a reason why</a:t>
            </a:r>
          </a:p>
          <a:p>
            <a:endParaRPr lang="en-US" baseline="0" dirty="0"/>
          </a:p>
          <a:p>
            <a:r>
              <a:rPr lang="en-US" baseline="0" dirty="0"/>
              <a:t>Not me fallacy-biases don’t apply to me</a:t>
            </a:r>
            <a:endParaRPr dirty="0"/>
          </a:p>
        </p:txBody>
      </p:sp>
      <p:sp>
        <p:nvSpPr>
          <p:cNvPr id="283" name="Shape 28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176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17"/>
        <p:cNvGrpSpPr/>
        <p:nvPr/>
      </p:nvGrpSpPr>
      <p:grpSpPr>
        <a:xfrm>
          <a:off x="0" y="0"/>
          <a:ext cx="0" cy="0"/>
          <a:chOff x="0" y="0"/>
          <a:chExt cx="0" cy="0"/>
        </a:xfrm>
      </p:grpSpPr>
      <p:sp>
        <p:nvSpPr>
          <p:cNvPr id="18" name="Shape 18"/>
          <p:cNvSpPr txBox="1">
            <a:spLocks noGrp="1"/>
          </p:cNvSpPr>
          <p:nvPr>
            <p:ph type="title" hasCustomPrompt="1"/>
          </p:nvPr>
        </p:nvSpPr>
        <p:spPr>
          <a:xfrm>
            <a:off x="304800" y="152400"/>
            <a:ext cx="116840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200" b="1" i="0" u="none" strike="noStrike" cap="none" baseline="0">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Psychology: From Inquiry to Understanding</a:t>
            </a:r>
            <a:endParaRPr dirty="0"/>
          </a:p>
        </p:txBody>
      </p:sp>
      <p:sp>
        <p:nvSpPr>
          <p:cNvPr id="19" name="Shape 19"/>
          <p:cNvSpPr txBox="1">
            <a:spLocks noGrp="1"/>
          </p:cNvSpPr>
          <p:nvPr>
            <p:ph type="body" idx="1" hasCustomPrompt="1"/>
          </p:nvPr>
        </p:nvSpPr>
        <p:spPr>
          <a:xfrm>
            <a:off x="304800" y="838200"/>
            <a:ext cx="109728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baseline="0">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Fourth Edition</a:t>
            </a:r>
            <a:endParaRPr dirty="0"/>
          </a:p>
        </p:txBody>
      </p:sp>
      <p:sp>
        <p:nvSpPr>
          <p:cNvPr id="20" name="Shape 20"/>
          <p:cNvSpPr txBox="1">
            <a:spLocks noGrp="1"/>
          </p:cNvSpPr>
          <p:nvPr>
            <p:ph type="body" idx="2" hasCustomPrompt="1"/>
          </p:nvPr>
        </p:nvSpPr>
        <p:spPr>
          <a:xfrm>
            <a:off x="6705600" y="1600200"/>
            <a:ext cx="48768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r>
              <a:rPr lang="en-US" dirty="0"/>
              <a:t>Chapter #</a:t>
            </a:r>
            <a:endParaRPr dirty="0"/>
          </a:p>
        </p:txBody>
      </p:sp>
      <p:sp>
        <p:nvSpPr>
          <p:cNvPr id="21" name="Shape 21"/>
          <p:cNvSpPr txBox="1">
            <a:spLocks noGrp="1"/>
          </p:cNvSpPr>
          <p:nvPr>
            <p:ph type="body" idx="3" hasCustomPrompt="1"/>
          </p:nvPr>
        </p:nvSpPr>
        <p:spPr>
          <a:xfrm>
            <a:off x="6705600" y="3200401"/>
            <a:ext cx="48768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baseline="0">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Chapter Title </a:t>
            </a:r>
            <a:endParaRPr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0" y="1507435"/>
            <a:ext cx="504348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9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9003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352800" y="3086101"/>
            <a:ext cx="5486400" cy="685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100" b="0" i="0" u="none" strike="noStrike" cap="none">
                <a:solidFill>
                  <a:srgbClr val="000000"/>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rgbClr val="FFFFFF"/>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rgbClr val="FFFFFF"/>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rgbClr val="FFFFFF"/>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rgbClr val="FFFFFF"/>
                </a:solidFill>
                <a:latin typeface="Verdana"/>
                <a:ea typeface="Verdana"/>
                <a:cs typeface="Verdana"/>
                <a:sym typeface="Verdana"/>
              </a:defRPr>
            </a:lvl5pPr>
            <a:lvl6pPr marL="457200" marR="0" lvl="5" indent="0" algn="ctr"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26957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Click to add text</a:t>
            </a:r>
          </a:p>
        </p:txBody>
      </p:sp>
    </p:spTree>
    <p:extLst>
      <p:ext uri="{BB962C8B-B14F-4D97-AF65-F5344CB8AC3E}">
        <p14:creationId xmlns:p14="http://schemas.microsoft.com/office/powerpoint/2010/main" val="239981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8" name="Shape 38"/>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456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42"/>
        <p:cNvGrpSpPr/>
        <p:nvPr/>
      </p:nvGrpSpPr>
      <p:grpSpPr>
        <a:xfrm>
          <a:off x="0" y="0"/>
          <a:ext cx="0" cy="0"/>
          <a:chOff x="0" y="0"/>
          <a:chExt cx="0" cy="0"/>
        </a:xfrm>
      </p:grpSpPr>
      <p:sp>
        <p:nvSpPr>
          <p:cNvPr id="43" name="Shape 43"/>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4" name="Shape 44"/>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5" name="Shape 45"/>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1330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160395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9" name="Shape 59"/>
          <p:cNvSpPr txBox="1">
            <a:spLocks noGrp="1"/>
          </p:cNvSpPr>
          <p:nvPr>
            <p:ph type="body" idx="1"/>
          </p:nvPr>
        </p:nvSpPr>
        <p:spPr>
          <a:xfrm>
            <a:off x="609600" y="816430"/>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04794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1"/>
            <a:ext cx="109728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609600" y="5368160"/>
            <a:ext cx="109728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14432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4" name="Shape 74"/>
          <p:cNvSpPr txBox="1">
            <a:spLocks noGrp="1"/>
          </p:cNvSpPr>
          <p:nvPr>
            <p:ph type="body" idx="1"/>
          </p:nvPr>
        </p:nvSpPr>
        <p:spPr>
          <a:xfrm>
            <a:off x="609600" y="16002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body" idx="2"/>
          </p:nvPr>
        </p:nvSpPr>
        <p:spPr>
          <a:xfrm>
            <a:off x="609600" y="3962401"/>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77712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1"/>
            <a:ext cx="10363200" cy="2152651"/>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1" name="Shape 81"/>
          <p:cNvSpPr txBox="1">
            <a:spLocks noGrp="1"/>
          </p:cNvSpPr>
          <p:nvPr>
            <p:ph type="body" idx="1"/>
          </p:nvPr>
        </p:nvSpPr>
        <p:spPr>
          <a:xfrm>
            <a:off x="899583"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12066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000" dirty="0">
                <a:latin typeface="+mj-lt"/>
              </a:rPr>
              <a:t>Click to add title</a:t>
            </a:r>
            <a:endParaRPr dirty="0"/>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Click to add text</a:t>
            </a:r>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300002" y="6434394"/>
            <a:ext cx="1223999" cy="279914"/>
          </a:xfrm>
          <a:prstGeom prst="rect">
            <a:avLst/>
          </a:prstGeom>
          <a:noFill/>
          <a:ln>
            <a:noFill/>
          </a:ln>
        </p:spPr>
      </p:pic>
      <p:sp>
        <p:nvSpPr>
          <p:cNvPr id="7" name="Shape 16"/>
          <p:cNvSpPr txBox="1"/>
          <p:nvPr userDrawn="1"/>
        </p:nvSpPr>
        <p:spPr>
          <a:xfrm>
            <a:off x="2438402" y="6477000"/>
            <a:ext cx="95503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2014, 2011 Pearson Education, Inc. All Rights Reserved</a:t>
            </a:r>
          </a:p>
        </p:txBody>
      </p:sp>
    </p:spTree>
    <p:extLst>
      <p:ext uri="{BB962C8B-B14F-4D97-AF65-F5344CB8AC3E}">
        <p14:creationId xmlns:p14="http://schemas.microsoft.com/office/powerpoint/2010/main" val="192703241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None/>
        <a:defRPr sz="4000" b="0" i="0" u="none" strike="noStrike" cap="none" baseline="0">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Chapter 1, Section 2</a:t>
            </a:r>
            <a:endParaRPr lang="en-US" dirty="0"/>
          </a:p>
        </p:txBody>
      </p:sp>
      <p:sp>
        <p:nvSpPr>
          <p:cNvPr id="3" name="Subtitle 2"/>
          <p:cNvSpPr>
            <a:spLocks noGrp="1"/>
          </p:cNvSpPr>
          <p:nvPr>
            <p:ph type="subTitle" idx="1"/>
          </p:nvPr>
        </p:nvSpPr>
        <p:spPr/>
        <p:txBody>
          <a:bodyPr/>
          <a:lstStyle/>
          <a:p>
            <a:pPr marL="914400" indent="-914400"/>
            <a:r>
              <a:rPr lang="en-US" b="1" dirty="0">
                <a:solidFill>
                  <a:srgbClr val="007FA3"/>
                </a:solidFill>
              </a:rPr>
              <a:t>Psychological Pseudoscience</a:t>
            </a:r>
            <a:endParaRPr lang="en-US" dirty="0">
              <a:solidFill>
                <a:srgbClr val="007FA3"/>
              </a:solidFill>
            </a:endParaRPr>
          </a:p>
        </p:txBody>
      </p:sp>
    </p:spTree>
    <p:extLst>
      <p:ext uri="{BB962C8B-B14F-4D97-AF65-F5344CB8AC3E}">
        <p14:creationId xmlns:p14="http://schemas.microsoft.com/office/powerpoint/2010/main" val="327123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p:txBody>
          <a:bodyPr/>
          <a:lstStyle/>
          <a:p>
            <a:pPr lvl="0"/>
            <a:r>
              <a:rPr lang="en-US" sz="3600" dirty="0">
                <a:sym typeface="Verdana"/>
              </a:rPr>
              <a:t>Why Should We Care?</a:t>
            </a:r>
            <a:br>
              <a:rPr lang="en-US" sz="3600" dirty="0">
                <a:sym typeface="Verdana"/>
              </a:rPr>
            </a:br>
            <a:r>
              <a:rPr lang="en-US" sz="1600" dirty="0">
                <a:sym typeface="Verdana"/>
              </a:rPr>
              <a:t>LO 1.2b Identify reasons we are drawn to pseudoscience.</a:t>
            </a:r>
          </a:p>
        </p:txBody>
      </p:sp>
      <p:sp>
        <p:nvSpPr>
          <p:cNvPr id="292" name="Shape 292"/>
          <p:cNvSpPr txBox="1">
            <a:spLocks noGrp="1"/>
          </p:cNvSpPr>
          <p:nvPr>
            <p:ph type="body" idx="1"/>
          </p:nvPr>
        </p:nvSpPr>
        <p:spPr/>
        <p:txBody>
          <a:bodyPr/>
          <a:lstStyle/>
          <a:p>
            <a:pPr lvl="0"/>
            <a:r>
              <a:rPr lang="en-US" dirty="0">
                <a:sym typeface="Verdana"/>
              </a:rPr>
              <a:t>Because pseudoscience can be very dangerous</a:t>
            </a:r>
          </a:p>
          <a:p>
            <a:pPr lvl="0"/>
            <a:r>
              <a:rPr lang="en-US" dirty="0">
                <a:sym typeface="Verdana"/>
              </a:rPr>
              <a:t>Three major reasons to be concerned:</a:t>
            </a:r>
          </a:p>
          <a:p>
            <a:pPr lvl="1"/>
            <a:r>
              <a:rPr lang="en-US" b="1" dirty="0">
                <a:sym typeface="Verdana"/>
              </a:rPr>
              <a:t>Opportunity cost</a:t>
            </a:r>
          </a:p>
          <a:p>
            <a:pPr lvl="1"/>
            <a:r>
              <a:rPr lang="en-US" b="1" dirty="0">
                <a:sym typeface="Verdana"/>
              </a:rPr>
              <a:t>Direct harm-</a:t>
            </a:r>
          </a:p>
          <a:p>
            <a:pPr lvl="1"/>
            <a:r>
              <a:rPr lang="en-US" b="1" dirty="0">
                <a:sym typeface="Verdana"/>
              </a:rPr>
              <a:t>Inability to think scientifically</a:t>
            </a:r>
          </a:p>
          <a:p>
            <a:pPr lvl="0"/>
            <a:r>
              <a:rPr lang="en-US" dirty="0">
                <a:sym typeface="Verdana"/>
              </a:rPr>
              <a:t>Although not foolproof, scientific thinking is our best safeguard against human error.</a:t>
            </a:r>
          </a:p>
          <a:p>
            <a:pPr lvl="0"/>
            <a:endParaRPr lang="en-US" dirty="0">
              <a:sym typeface="Verdana"/>
            </a:endParaRPr>
          </a:p>
        </p:txBody>
      </p:sp>
    </p:spTree>
    <p:extLst>
      <p:ext uri="{BB962C8B-B14F-4D97-AF65-F5344CB8AC3E}">
        <p14:creationId xmlns:p14="http://schemas.microsoft.com/office/powerpoint/2010/main" val="7605370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0748-660F-4EE5-8D43-FEBF3719A48C}"/>
              </a:ext>
            </a:extLst>
          </p:cNvPr>
          <p:cNvSpPr>
            <a:spLocks noGrp="1"/>
          </p:cNvSpPr>
          <p:nvPr>
            <p:ph type="title"/>
          </p:nvPr>
        </p:nvSpPr>
        <p:spPr/>
        <p:txBody>
          <a:bodyPr/>
          <a:lstStyle/>
          <a:p>
            <a:r>
              <a:rPr lang="en-US"/>
              <a:t>Lesson #2</a:t>
            </a:r>
            <a:endParaRPr lang="en-US" dirty="0"/>
          </a:p>
        </p:txBody>
      </p:sp>
      <p:sp>
        <p:nvSpPr>
          <p:cNvPr id="3" name="Text Placeholder 2">
            <a:extLst>
              <a:ext uri="{FF2B5EF4-FFF2-40B4-BE49-F238E27FC236}">
                <a16:creationId xmlns:a16="http://schemas.microsoft.com/office/drawing/2014/main" id="{60C37914-7C77-4C99-8443-54CBE294B9E2}"/>
              </a:ext>
            </a:extLst>
          </p:cNvPr>
          <p:cNvSpPr>
            <a:spLocks noGrp="1"/>
          </p:cNvSpPr>
          <p:nvPr>
            <p:ph type="body" idx="1"/>
          </p:nvPr>
        </p:nvSpPr>
        <p:spPr>
          <a:xfrm>
            <a:off x="1981200" y="1312650"/>
            <a:ext cx="8229600" cy="5011950"/>
          </a:xfrm>
        </p:spPr>
        <p:txBody>
          <a:bodyPr/>
          <a:lstStyle/>
          <a:p>
            <a:pPr>
              <a:spcBef>
                <a:spcPts val="0"/>
              </a:spcBef>
            </a:pPr>
            <a:r>
              <a:rPr lang="en-US" sz="2000" b="1" dirty="0"/>
              <a:t>Objective(s): </a:t>
            </a:r>
            <a:r>
              <a:rPr lang="en-US" sz="2000" dirty="0"/>
              <a:t>Describe psychological pseudoscience and distinguish it from psychological science. Identify reasons we are drawn to pseudoscience.</a:t>
            </a:r>
            <a:endParaRPr lang="en-US" sz="2000" b="1" dirty="0"/>
          </a:p>
          <a:p>
            <a:pPr>
              <a:spcBef>
                <a:spcPts val="0"/>
              </a:spcBef>
            </a:pPr>
            <a:r>
              <a:rPr lang="en-US" sz="2000" b="1" dirty="0"/>
              <a:t>Agenda:</a:t>
            </a:r>
            <a:r>
              <a:rPr lang="en-US" sz="2000" dirty="0"/>
              <a:t> </a:t>
            </a:r>
            <a:r>
              <a:rPr lang="en-US" sz="2000" dirty="0" err="1"/>
              <a:t>Bellwork</a:t>
            </a:r>
            <a:r>
              <a:rPr lang="en-US" sz="2000" dirty="0"/>
              <a:t>, Psychological Pseudoscience</a:t>
            </a:r>
          </a:p>
          <a:p>
            <a:pPr>
              <a:spcBef>
                <a:spcPts val="0"/>
              </a:spcBef>
            </a:pPr>
            <a:r>
              <a:rPr lang="en-US" sz="2000" b="1" dirty="0" err="1"/>
              <a:t>Bellwork</a:t>
            </a:r>
            <a:r>
              <a:rPr lang="en-US" sz="2000" b="1" dirty="0"/>
              <a:t>: </a:t>
            </a:r>
          </a:p>
          <a:p>
            <a:pPr>
              <a:spcBef>
                <a:spcPts val="0"/>
              </a:spcBef>
            </a:pPr>
            <a:endParaRPr lang="en-US" sz="2000" b="1" dirty="0"/>
          </a:p>
          <a:p>
            <a:pPr marL="101600" indent="0">
              <a:spcBef>
                <a:spcPts val="0"/>
              </a:spcBef>
              <a:buNone/>
            </a:pPr>
            <a:r>
              <a:rPr lang="en-US" sz="2000" b="1" dirty="0"/>
              <a:t>	</a:t>
            </a:r>
            <a:r>
              <a:rPr lang="en-US" sz="2000" dirty="0"/>
              <a:t>Do you, or someone you know, believe in a conspiracy theory? 	Explain.</a:t>
            </a:r>
          </a:p>
          <a:p>
            <a:pPr marL="101600" indent="0">
              <a:spcBef>
                <a:spcPts val="0"/>
              </a:spcBef>
              <a:buNone/>
            </a:pPr>
            <a:endParaRPr lang="en-US" sz="2000" dirty="0"/>
          </a:p>
          <a:p>
            <a:pPr marL="101600" indent="0">
              <a:spcBef>
                <a:spcPts val="0"/>
              </a:spcBef>
              <a:buNone/>
            </a:pPr>
            <a:r>
              <a:rPr lang="en-US" sz="2000" dirty="0"/>
              <a:t>	Can a conspiracy theory lead us to believe two logically 	consistent things at the same time? Explain.</a:t>
            </a:r>
            <a:endParaRPr lang="en-US" dirty="0"/>
          </a:p>
        </p:txBody>
      </p:sp>
    </p:spTree>
    <p:extLst>
      <p:ext uri="{BB962C8B-B14F-4D97-AF65-F5344CB8AC3E}">
        <p14:creationId xmlns:p14="http://schemas.microsoft.com/office/powerpoint/2010/main" val="41674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p:txBody>
          <a:bodyPr/>
          <a:lstStyle/>
          <a:p>
            <a:pPr lvl="0"/>
            <a:r>
              <a:rPr lang="en-US" sz="3600" dirty="0">
                <a:sym typeface="Verdana"/>
              </a:rPr>
              <a:t>Popular Psychology</a:t>
            </a:r>
            <a:br>
              <a:rPr lang="en-US" dirty="0">
                <a:sym typeface="Verdana"/>
              </a:rPr>
            </a:br>
            <a:endParaRPr lang="en-US" sz="1600" dirty="0">
              <a:sym typeface="Verdana"/>
            </a:endParaRPr>
          </a:p>
        </p:txBody>
      </p:sp>
      <p:sp>
        <p:nvSpPr>
          <p:cNvPr id="247" name="Shape 247"/>
          <p:cNvSpPr txBox="1">
            <a:spLocks noGrp="1"/>
          </p:cNvSpPr>
          <p:nvPr>
            <p:ph type="body" idx="1"/>
          </p:nvPr>
        </p:nvSpPr>
        <p:spPr/>
        <p:txBody>
          <a:bodyPr/>
          <a:lstStyle/>
          <a:p>
            <a:pPr lvl="0"/>
            <a:r>
              <a:rPr lang="en-US" dirty="0">
                <a:sym typeface="Verdana"/>
              </a:rPr>
              <a:t>About 3,500 self-help books are published each year—only 5 percent are tested!</a:t>
            </a:r>
          </a:p>
          <a:p>
            <a:pPr lvl="0"/>
            <a:r>
              <a:rPr lang="en-US" dirty="0">
                <a:sym typeface="Verdana"/>
              </a:rPr>
              <a:t>The quality of the information can be good, misleading, or even harmful.</a:t>
            </a:r>
          </a:p>
          <a:p>
            <a:pPr lvl="0"/>
            <a:r>
              <a:rPr lang="en-US" dirty="0">
                <a:sym typeface="Verdana"/>
              </a:rPr>
              <a:t>Many websites may offer helpful advice, but others may contain erroneous information.</a:t>
            </a:r>
          </a:p>
        </p:txBody>
      </p:sp>
    </p:spTree>
    <p:extLst>
      <p:ext uri="{BB962C8B-B14F-4D97-AF65-F5344CB8AC3E}">
        <p14:creationId xmlns:p14="http://schemas.microsoft.com/office/powerpoint/2010/main" val="124448891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p:txBody>
          <a:bodyPr/>
          <a:lstStyle/>
          <a:p>
            <a:pPr lvl="0"/>
            <a:r>
              <a:rPr lang="en-US" sz="3600" dirty="0">
                <a:sym typeface="Verdana"/>
              </a:rPr>
              <a:t>What Is Pseudoscience? </a:t>
            </a:r>
            <a:endParaRPr lang="en-US" sz="1600" dirty="0">
              <a:sym typeface="Verdana"/>
            </a:endParaRPr>
          </a:p>
        </p:txBody>
      </p:sp>
      <p:sp>
        <p:nvSpPr>
          <p:cNvPr id="253" name="Shape 253"/>
          <p:cNvSpPr txBox="1">
            <a:spLocks noGrp="1"/>
          </p:cNvSpPr>
          <p:nvPr>
            <p:ph type="body" idx="1"/>
          </p:nvPr>
        </p:nvSpPr>
        <p:spPr/>
        <p:txBody>
          <a:bodyPr/>
          <a:lstStyle/>
          <a:p>
            <a:pPr lvl="0"/>
            <a:r>
              <a:rPr lang="en-US" dirty="0">
                <a:sym typeface="Verdana"/>
              </a:rPr>
              <a:t>A set of claims that seem scientific, but aren’t</a:t>
            </a:r>
          </a:p>
          <a:p>
            <a:pPr lvl="0"/>
            <a:r>
              <a:rPr lang="en-US" dirty="0">
                <a:sym typeface="Verdana"/>
              </a:rPr>
              <a:t>Pseudoscience lacks the safeguards against confirmation bias and belief perseverance that characterize science.</a:t>
            </a:r>
          </a:p>
          <a:p>
            <a:pPr lvl="0"/>
            <a:r>
              <a:rPr lang="en-US" dirty="0">
                <a:sym typeface="Verdana"/>
              </a:rPr>
              <a:t>Testable beliefs that are not supported by the evidence</a:t>
            </a:r>
          </a:p>
          <a:p>
            <a:pPr lvl="0"/>
            <a:endParaRPr lang="en-US" dirty="0">
              <a:sym typeface="Verdana"/>
            </a:endParaRPr>
          </a:p>
        </p:txBody>
      </p:sp>
    </p:spTree>
    <p:extLst>
      <p:ext uri="{BB962C8B-B14F-4D97-AF65-F5344CB8AC3E}">
        <p14:creationId xmlns:p14="http://schemas.microsoft.com/office/powerpoint/2010/main" val="81459769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981200" y="228601"/>
            <a:ext cx="8229600" cy="1097279"/>
          </a:xfrm>
        </p:spPr>
        <p:txBody>
          <a:bodyPr/>
          <a:lstStyle/>
          <a:p>
            <a:pPr lvl="0"/>
            <a:r>
              <a:rPr lang="en-US" sz="3600" dirty="0">
                <a:sym typeface="Verdana"/>
              </a:rPr>
              <a:t>Three Major Warning </a:t>
            </a:r>
            <a:br>
              <a:rPr lang="en-US" sz="3600" dirty="0">
                <a:sym typeface="Verdana"/>
              </a:rPr>
            </a:br>
            <a:r>
              <a:rPr lang="en-US" sz="3600" dirty="0">
                <a:sym typeface="Verdana"/>
              </a:rPr>
              <a:t>Signs of Pseudoscience</a:t>
            </a:r>
            <a:endParaRPr lang="en-US" sz="1600" dirty="0">
              <a:sym typeface="Verdana"/>
            </a:endParaRPr>
          </a:p>
        </p:txBody>
      </p:sp>
      <p:sp>
        <p:nvSpPr>
          <p:cNvPr id="259" name="Shape 259"/>
          <p:cNvSpPr txBox="1">
            <a:spLocks noGrp="1"/>
          </p:cNvSpPr>
          <p:nvPr>
            <p:ph type="body" idx="1"/>
          </p:nvPr>
        </p:nvSpPr>
        <p:spPr/>
        <p:txBody>
          <a:bodyPr/>
          <a:lstStyle/>
          <a:p>
            <a:pPr lvl="0"/>
            <a:r>
              <a:rPr lang="en-US" dirty="0">
                <a:sym typeface="Verdana"/>
              </a:rPr>
              <a:t>Warning signs of pseudoscience</a:t>
            </a:r>
          </a:p>
          <a:p>
            <a:pPr lvl="1"/>
            <a:r>
              <a:rPr lang="en-US" b="1" dirty="0">
                <a:sym typeface="Verdana"/>
              </a:rPr>
              <a:t>Ad hoc immunizing hypotheses</a:t>
            </a:r>
          </a:p>
          <a:p>
            <a:pPr lvl="2"/>
            <a:r>
              <a:rPr lang="en-US" dirty="0">
                <a:sym typeface="Verdana"/>
              </a:rPr>
              <a:t>Escape hatches to protect against falsification, usually a loophole or exception for negative findings.</a:t>
            </a:r>
          </a:p>
          <a:p>
            <a:pPr lvl="1"/>
            <a:r>
              <a:rPr lang="en-US" b="1" dirty="0">
                <a:sym typeface="Verdana"/>
              </a:rPr>
              <a:t>Overreliance on anecdotes</a:t>
            </a:r>
          </a:p>
          <a:p>
            <a:pPr lvl="2"/>
            <a:r>
              <a:rPr lang="en-US" dirty="0">
                <a:sym typeface="Verdana"/>
              </a:rPr>
              <a:t>Anecdotes are often not representative, but can’t tell us about cause and effect and are often difficult to verify.</a:t>
            </a:r>
          </a:p>
          <a:p>
            <a:pPr lvl="1"/>
            <a:r>
              <a:rPr lang="en-US" b="1" dirty="0">
                <a:sym typeface="Verdana"/>
              </a:rPr>
              <a:t>Lack of self-correction</a:t>
            </a:r>
            <a:r>
              <a:rPr lang="en-US" dirty="0">
                <a:sym typeface="Verdana"/>
              </a:rPr>
              <a:t>-people fall prey to belief perseverance.</a:t>
            </a:r>
            <a:endParaRPr lang="en-US" b="1" dirty="0">
              <a:sym typeface="Verdana"/>
            </a:endParaRPr>
          </a:p>
          <a:p>
            <a:pPr lvl="2"/>
            <a:endParaRPr lang="en-US" b="1" dirty="0"/>
          </a:p>
          <a:p>
            <a:pPr lvl="0"/>
            <a:endParaRPr lang="en-US" sz="1600" dirty="0">
              <a:sym typeface="Verdana"/>
            </a:endParaRPr>
          </a:p>
        </p:txBody>
      </p:sp>
    </p:spTree>
    <p:extLst>
      <p:ext uri="{BB962C8B-B14F-4D97-AF65-F5344CB8AC3E}">
        <p14:creationId xmlns:p14="http://schemas.microsoft.com/office/powerpoint/2010/main" val="10751814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p:txBody>
          <a:bodyPr/>
          <a:lstStyle/>
          <a:p>
            <a:pPr lvl="0"/>
            <a:r>
              <a:rPr lang="en-US" sz="3600" dirty="0">
                <a:sym typeface="Verdana"/>
              </a:rPr>
              <a:t>Why are we drawn to Pseudoscience? </a:t>
            </a:r>
            <a:endParaRPr lang="en-US" sz="1600" dirty="0">
              <a:sym typeface="Verdana"/>
            </a:endParaRPr>
          </a:p>
        </p:txBody>
      </p:sp>
      <p:sp>
        <p:nvSpPr>
          <p:cNvPr id="265" name="Shape 265"/>
          <p:cNvSpPr txBox="1">
            <a:spLocks noGrp="1"/>
          </p:cNvSpPr>
          <p:nvPr>
            <p:ph type="body" idx="1"/>
          </p:nvPr>
        </p:nvSpPr>
        <p:spPr>
          <a:xfrm>
            <a:off x="1981200" y="1600201"/>
            <a:ext cx="4953000" cy="4525963"/>
          </a:xfrm>
        </p:spPr>
        <p:txBody>
          <a:bodyPr/>
          <a:lstStyle/>
          <a:p>
            <a:pPr lvl="0"/>
            <a:r>
              <a:rPr lang="en-US" sz="1600" dirty="0"/>
              <a:t>Why are we drawn to pseudoscience?</a:t>
            </a:r>
            <a:endParaRPr lang="en-US" sz="1600" dirty="0">
              <a:sym typeface="Verdana"/>
            </a:endParaRPr>
          </a:p>
          <a:p>
            <a:pPr lvl="1"/>
            <a:r>
              <a:rPr lang="en-US" dirty="0">
                <a:sym typeface="Verdana"/>
              </a:rPr>
              <a:t>Our brains are predisposed to make order out of disorder and make sense out of nonsense.</a:t>
            </a:r>
          </a:p>
          <a:p>
            <a:pPr lvl="1"/>
            <a:r>
              <a:rPr lang="en-US" b="1" dirty="0">
                <a:sym typeface="Verdana"/>
              </a:rPr>
              <a:t>Patternicity-</a:t>
            </a:r>
            <a:r>
              <a:rPr lang="en-US" dirty="0">
                <a:sym typeface="Verdana"/>
              </a:rPr>
              <a:t>tendency to see patterns in meaningless data.</a:t>
            </a:r>
          </a:p>
          <a:p>
            <a:pPr lvl="2"/>
            <a:r>
              <a:rPr lang="en-US" dirty="0">
                <a:sym typeface="Verdana"/>
              </a:rPr>
              <a:t>“Better safe than sorry.”</a:t>
            </a:r>
          </a:p>
          <a:p>
            <a:pPr lvl="2"/>
            <a:r>
              <a:rPr lang="en-US" dirty="0">
                <a:sym typeface="Verdana"/>
              </a:rPr>
              <a:t>Laws of probability</a:t>
            </a:r>
          </a:p>
          <a:p>
            <a:pPr lvl="2"/>
            <a:r>
              <a:rPr lang="en-US" dirty="0">
                <a:sym typeface="Verdana"/>
              </a:rPr>
              <a:t>Streaks-people underestimate the probability of consecutive sequences. </a:t>
            </a:r>
          </a:p>
          <a:p>
            <a:pPr lvl="2"/>
            <a:r>
              <a:rPr lang="en-US" dirty="0">
                <a:sym typeface="Verdana"/>
              </a:rPr>
              <a:t>Tendency to detect eerie coincidences among persons or events.</a:t>
            </a:r>
          </a:p>
          <a:p>
            <a:pPr lvl="2"/>
            <a:r>
              <a:rPr lang="en-US" dirty="0">
                <a:sym typeface="Verdana"/>
              </a:rPr>
              <a:t>Tendency to see meaningful images in meaningless visual stimuli</a:t>
            </a:r>
            <a:r>
              <a:rPr lang="en-US" sz="2000" dirty="0">
                <a:sym typeface="Verdana"/>
              </a:rPr>
              <a:t>.</a:t>
            </a:r>
          </a:p>
        </p:txBody>
      </p:sp>
      <p:pic>
        <p:nvPicPr>
          <p:cNvPr id="2" name="Picture 1"/>
          <p:cNvPicPr>
            <a:picLocks noChangeAspect="1"/>
          </p:cNvPicPr>
          <p:nvPr/>
        </p:nvPicPr>
        <p:blipFill>
          <a:blip r:embed="rId3"/>
          <a:stretch>
            <a:fillRect/>
          </a:stretch>
        </p:blipFill>
        <p:spPr>
          <a:xfrm>
            <a:off x="6934201" y="1447801"/>
            <a:ext cx="3202127" cy="2514759"/>
          </a:xfrm>
          <a:prstGeom prst="rect">
            <a:avLst/>
          </a:prstGeom>
        </p:spPr>
      </p:pic>
      <p:pic>
        <p:nvPicPr>
          <p:cNvPr id="3" name="Picture 2"/>
          <p:cNvPicPr>
            <a:picLocks noChangeAspect="1"/>
          </p:cNvPicPr>
          <p:nvPr/>
        </p:nvPicPr>
        <p:blipFill>
          <a:blip r:embed="rId4"/>
          <a:stretch>
            <a:fillRect/>
          </a:stretch>
        </p:blipFill>
        <p:spPr>
          <a:xfrm>
            <a:off x="7345955" y="3686843"/>
            <a:ext cx="2439576" cy="2435510"/>
          </a:xfrm>
          <a:prstGeom prst="rect">
            <a:avLst/>
          </a:prstGeom>
        </p:spPr>
      </p:pic>
    </p:spTree>
    <p:extLst>
      <p:ext uri="{BB962C8B-B14F-4D97-AF65-F5344CB8AC3E}">
        <p14:creationId xmlns:p14="http://schemas.microsoft.com/office/powerpoint/2010/main" val="9485159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86600" y="381001"/>
            <a:ext cx="3124200" cy="5745163"/>
          </a:xfrm>
        </p:spPr>
        <p:txBody>
          <a:bodyPr/>
          <a:lstStyle/>
          <a:p>
            <a:r>
              <a:rPr lang="en-US" dirty="0"/>
              <a:t>BUT…</a:t>
            </a:r>
          </a:p>
          <a:p>
            <a:pPr marL="101600" indent="0">
              <a:buNone/>
            </a:pPr>
            <a:r>
              <a:rPr lang="en-US" dirty="0"/>
              <a:t>-Lincoln was a Republican/Kennedy a Democrat</a:t>
            </a:r>
          </a:p>
          <a:p>
            <a:pPr marL="101600" indent="0">
              <a:buNone/>
            </a:pPr>
            <a:r>
              <a:rPr lang="en-US" dirty="0"/>
              <a:t>-Lincoln shot in</a:t>
            </a:r>
          </a:p>
          <a:p>
            <a:pPr marL="101600" indent="0">
              <a:buNone/>
            </a:pPr>
            <a:r>
              <a:rPr lang="en-US" dirty="0"/>
              <a:t>DC/Kennedy in</a:t>
            </a:r>
          </a:p>
          <a:p>
            <a:pPr marL="101600" indent="0">
              <a:buNone/>
            </a:pPr>
            <a:r>
              <a:rPr lang="en-US" dirty="0"/>
              <a:t>Dallas</a:t>
            </a:r>
          </a:p>
          <a:p>
            <a:pPr marL="101600" indent="0">
              <a:buNone/>
            </a:pPr>
            <a:r>
              <a:rPr lang="en-US" dirty="0"/>
              <a:t>-Lincoln has a beard/Kennedy did not</a:t>
            </a:r>
          </a:p>
        </p:txBody>
      </p:sp>
      <p:pic>
        <p:nvPicPr>
          <p:cNvPr id="4" name="Picture 3"/>
          <p:cNvPicPr>
            <a:picLocks noChangeAspect="1"/>
          </p:cNvPicPr>
          <p:nvPr/>
        </p:nvPicPr>
        <p:blipFill>
          <a:blip r:embed="rId3"/>
          <a:stretch>
            <a:fillRect/>
          </a:stretch>
        </p:blipFill>
        <p:spPr>
          <a:xfrm>
            <a:off x="1981201" y="152400"/>
            <a:ext cx="4247903" cy="6534150"/>
          </a:xfrm>
          <a:prstGeom prst="rect">
            <a:avLst/>
          </a:prstGeom>
        </p:spPr>
      </p:pic>
    </p:spTree>
    <p:extLst>
      <p:ext uri="{BB962C8B-B14F-4D97-AF65-F5344CB8AC3E}">
        <p14:creationId xmlns:p14="http://schemas.microsoft.com/office/powerpoint/2010/main" val="298135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drawn to Pseudoscience?</a:t>
            </a:r>
          </a:p>
        </p:txBody>
      </p:sp>
      <p:sp>
        <p:nvSpPr>
          <p:cNvPr id="3" name="Text Placeholder 2"/>
          <p:cNvSpPr>
            <a:spLocks noGrp="1"/>
          </p:cNvSpPr>
          <p:nvPr>
            <p:ph type="body" idx="1"/>
          </p:nvPr>
        </p:nvSpPr>
        <p:spPr/>
        <p:txBody>
          <a:bodyPr/>
          <a:lstStyle/>
          <a:p>
            <a:r>
              <a:rPr lang="en-US" dirty="0"/>
              <a:t>Find comfort in our beliefs</a:t>
            </a:r>
          </a:p>
          <a:p>
            <a:r>
              <a:rPr lang="en-US" b="1" dirty="0"/>
              <a:t>Terror management theory-</a:t>
            </a:r>
            <a:r>
              <a:rPr lang="en-US" dirty="0"/>
              <a:t>our awareness of our own inevitable death leaves us with an underlying sense of fear, or dread.</a:t>
            </a:r>
            <a:endParaRPr lang="en-US" b="1" dirty="0"/>
          </a:p>
        </p:txBody>
      </p:sp>
    </p:spTree>
    <p:extLst>
      <p:ext uri="{BB962C8B-B14F-4D97-AF65-F5344CB8AC3E}">
        <p14:creationId xmlns:p14="http://schemas.microsoft.com/office/powerpoint/2010/main" val="202669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p:txBody>
          <a:bodyPr/>
          <a:lstStyle/>
          <a:p>
            <a:pPr lvl="0"/>
            <a:r>
              <a:rPr lang="en-US" sz="3600" dirty="0">
                <a:sym typeface="Verdana"/>
              </a:rPr>
              <a:t>Thinking Clearly-Logical Fallacies</a:t>
            </a:r>
            <a:br>
              <a:rPr lang="en-US" dirty="0">
                <a:sym typeface="Verdana"/>
              </a:rPr>
            </a:br>
            <a:endParaRPr lang="en-US" sz="1600" dirty="0">
              <a:sym typeface="Verdana"/>
            </a:endParaRPr>
          </a:p>
        </p:txBody>
      </p:sp>
      <p:sp>
        <p:nvSpPr>
          <p:cNvPr id="286" name="Shape 286"/>
          <p:cNvSpPr txBox="1">
            <a:spLocks noGrp="1"/>
          </p:cNvSpPr>
          <p:nvPr>
            <p:ph type="body" idx="1"/>
          </p:nvPr>
        </p:nvSpPr>
        <p:spPr/>
        <p:txBody>
          <a:bodyPr/>
          <a:lstStyle/>
          <a:p>
            <a:pPr lvl="0"/>
            <a:r>
              <a:rPr lang="en-US" dirty="0">
                <a:sym typeface="Verdana"/>
              </a:rPr>
              <a:t>Learning to think scientifically can help us avoid falling prey to pseudoscience.</a:t>
            </a:r>
          </a:p>
          <a:p>
            <a:pPr lvl="0"/>
            <a:r>
              <a:rPr lang="en-US" b="1" dirty="0">
                <a:sym typeface="Verdana"/>
              </a:rPr>
              <a:t>Emotional reasoning fallacy</a:t>
            </a:r>
            <a:r>
              <a:rPr lang="en-US" dirty="0">
                <a:sym typeface="Verdana"/>
              </a:rPr>
              <a:t>—using emotions rather than evidence as the guide</a:t>
            </a:r>
          </a:p>
          <a:p>
            <a:pPr lvl="0"/>
            <a:r>
              <a:rPr lang="en-US" b="1" dirty="0">
                <a:sym typeface="Verdana"/>
              </a:rPr>
              <a:t>Bandwagon fallacy</a:t>
            </a:r>
            <a:r>
              <a:rPr lang="en-US" dirty="0">
                <a:sym typeface="Verdana"/>
              </a:rPr>
              <a:t>—Lots of people believe it, so it must be true.</a:t>
            </a:r>
          </a:p>
          <a:p>
            <a:pPr lvl="0"/>
            <a:r>
              <a:rPr lang="en-US" b="1" dirty="0">
                <a:sym typeface="Verdana"/>
              </a:rPr>
              <a:t>“Not me” fallacy</a:t>
            </a:r>
            <a:r>
              <a:rPr lang="en-US" dirty="0">
                <a:sym typeface="Verdana"/>
              </a:rPr>
              <a:t>—Other people may have those biases, but not me.</a:t>
            </a:r>
          </a:p>
        </p:txBody>
      </p:sp>
    </p:spTree>
    <p:extLst>
      <p:ext uri="{BB962C8B-B14F-4D97-AF65-F5344CB8AC3E}">
        <p14:creationId xmlns:p14="http://schemas.microsoft.com/office/powerpoint/2010/main" val="1777045841"/>
      </p:ext>
    </p:extLst>
  </p:cSld>
  <p:clrMapOvr>
    <a:masterClrMapping/>
  </p:clrMapOvr>
  <p:transition spd="slow">
    <p:fade/>
  </p:transition>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969</Words>
  <Application>Microsoft Office PowerPoint</Application>
  <PresentationFormat>Widescreen</PresentationFormat>
  <Paragraphs>93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Noto Sans Symbols</vt:lpstr>
      <vt:lpstr>Times New Roman</vt:lpstr>
      <vt:lpstr>Verdana</vt:lpstr>
      <vt:lpstr>508 Lecture</vt:lpstr>
      <vt:lpstr>Chapter 1, Section 2</vt:lpstr>
      <vt:lpstr>Lesson #2</vt:lpstr>
      <vt:lpstr>Popular Psychology </vt:lpstr>
      <vt:lpstr>What Is Pseudoscience? </vt:lpstr>
      <vt:lpstr>Three Major Warning  Signs of Pseudoscience</vt:lpstr>
      <vt:lpstr>Why are we drawn to Pseudoscience? </vt:lpstr>
      <vt:lpstr>PowerPoint Presentation</vt:lpstr>
      <vt:lpstr>Why are we drawn to Pseudoscience?</vt:lpstr>
      <vt:lpstr>Thinking Clearly-Logical Fallacies </vt:lpstr>
      <vt:lpstr>Why Should We Care? LO 1.2b Identify reasons we are drawn to pseudoscience.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Section 2</dc:title>
  <dc:creator>Amanda Vince</dc:creator>
  <cp:lastModifiedBy>Amanda Vince</cp:lastModifiedBy>
  <cp:revision>1</cp:revision>
  <dcterms:created xsi:type="dcterms:W3CDTF">2017-08-21T16:19:49Z</dcterms:created>
  <dcterms:modified xsi:type="dcterms:W3CDTF">2017-08-21T16:20:14Z</dcterms:modified>
</cp:coreProperties>
</file>