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24DED-CC5D-4920-8131-D36986A7EAEE}" type="datetimeFigureOut">
              <a:rPr lang="en-US" smtClean="0"/>
              <a:t>8/17/2017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38F6-C6D0-4AF9-9D3C-F3AD14D089C6}" type="slidenum">
              <a:rPr lang="en-US" smtClean="0"/>
              <a:t>‹#›</a:t>
            </a:fld>
            <a:endParaRPr lang="en-US"/>
          </a:p>
        </p:txBody>
      </p:sp>
    </p:spTree>
    <p:extLst>
      <p:ext uri="{BB962C8B-B14F-4D97-AF65-F5344CB8AC3E}">
        <p14:creationId xmlns:p14="http://schemas.microsoft.com/office/powerpoint/2010/main" val="282296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pPr algn="r">
                <a:buSzPct val="25000"/>
              </a:pPr>
              <a:t>1</a:t>
            </a:fld>
            <a:endParaRPr lang="en-US" sz="1300"/>
          </a:p>
        </p:txBody>
      </p:sp>
    </p:spTree>
    <p:extLst>
      <p:ext uri="{BB962C8B-B14F-4D97-AF65-F5344CB8AC3E}">
        <p14:creationId xmlns:p14="http://schemas.microsoft.com/office/powerpoint/2010/main" val="315900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smtClean="0"/>
              <a:t>I someone</a:t>
            </a:r>
            <a:r>
              <a:rPr lang="en-US" baseline="0" dirty="0" smtClean="0"/>
              <a:t> trustworthy or not. </a:t>
            </a:r>
          </a:p>
          <a:p>
            <a:endParaRPr lang="en-US" baseline="0" dirty="0" smtClean="0"/>
          </a:p>
          <a:p>
            <a:r>
              <a:rPr lang="en-US" baseline="0" dirty="0" smtClean="0"/>
              <a:t>Happy employees are more productive employees. This is backed up by research. </a:t>
            </a:r>
          </a:p>
          <a:p>
            <a:endParaRPr lang="en-US" baseline="0" dirty="0" smtClean="0"/>
          </a:p>
          <a:p>
            <a:r>
              <a:rPr lang="en-US" baseline="0" dirty="0" smtClean="0"/>
              <a:t>This will help us become more informed consumers of popular psychology and make better real world decisions. </a:t>
            </a:r>
            <a:endParaRPr dirty="0"/>
          </a:p>
        </p:txBody>
      </p:sp>
      <p:sp>
        <p:nvSpPr>
          <p:cNvPr id="165" name="Shape 16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02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smtClean="0"/>
              <a:t>Psychology</a:t>
            </a:r>
            <a:r>
              <a:rPr lang="en-US" baseline="0" dirty="0" smtClean="0"/>
              <a:t> is not considered a science by many people.(52 percent) People believe psychology is imply listening and talking to people and asking them questions. This skepticism may be in part due to psychologists who appear on </a:t>
            </a:r>
            <a:r>
              <a:rPr lang="en-US" baseline="0" dirty="0" err="1" smtClean="0"/>
              <a:t>tv</a:t>
            </a:r>
            <a:r>
              <a:rPr lang="en-US" baseline="0" dirty="0" smtClean="0"/>
              <a:t> or other media outlets that are not actually using scientific methods to come to conclusions. </a:t>
            </a:r>
          </a:p>
          <a:p>
            <a:endParaRPr lang="en-US" baseline="0" dirty="0" smtClean="0"/>
          </a:p>
          <a:p>
            <a:r>
              <a:rPr lang="en-US" baseline="0" dirty="0" smtClean="0"/>
              <a:t>A theory is multiple observations tied into one big idea.  Hypothesis are specific predictions derived from theories.</a:t>
            </a:r>
          </a:p>
          <a:p>
            <a:endParaRPr lang="en-US" baseline="0" dirty="0" smtClean="0"/>
          </a:p>
          <a:p>
            <a:endParaRPr dirty="0"/>
          </a:p>
        </p:txBody>
      </p:sp>
      <p:sp>
        <p:nvSpPr>
          <p:cNvPr id="184" name="Shape 18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343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1-hypothesis</a:t>
            </a:r>
          </a:p>
          <a:p>
            <a:r>
              <a:rPr lang="en-US" dirty="0" smtClean="0"/>
              <a:t>2-theory</a:t>
            </a:r>
          </a:p>
          <a:p>
            <a:r>
              <a:rPr lang="en-US" dirty="0" smtClean="0"/>
              <a:t>3-theory</a:t>
            </a:r>
          </a:p>
          <a:p>
            <a:r>
              <a:rPr lang="en-US" dirty="0" smtClean="0"/>
              <a:t>4-hypothesis</a:t>
            </a:r>
          </a:p>
          <a:p>
            <a:r>
              <a:rPr lang="en-US" dirty="0" smtClean="0"/>
              <a:t>5-hypothesis</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pPr algn="r">
                <a:buSzPct val="25000"/>
              </a:pPr>
              <a:t>12</a:t>
            </a:fld>
            <a:endParaRPr lang="en-US" sz="1300"/>
          </a:p>
        </p:txBody>
      </p:sp>
    </p:spTree>
    <p:extLst>
      <p:ext uri="{BB962C8B-B14F-4D97-AF65-F5344CB8AC3E}">
        <p14:creationId xmlns:p14="http://schemas.microsoft.com/office/powerpoint/2010/main" val="72879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Confirmation bias-we focus on evidence</a:t>
            </a:r>
            <a:r>
              <a:rPr lang="en-US" baseline="0" dirty="0" smtClean="0"/>
              <a:t> that bolsters our beliefs including daily life, friendships, romance, politics, and sports. When it comes to judging right or wrong our side almost always seems to be in the right and the other side in the wrong.</a:t>
            </a:r>
          </a:p>
          <a:p>
            <a:endParaRPr lang="en-US" baseline="0" dirty="0" smtClean="0"/>
          </a:p>
          <a:p>
            <a:r>
              <a:rPr lang="en-US" baseline="0" dirty="0" smtClean="0"/>
              <a:t>Belief perseverance- don’t confuse me with the facts; none of us wants to think we are wrong; reluctant to give up our beliefs</a:t>
            </a:r>
          </a:p>
          <a:p>
            <a:endParaRPr lang="en-US" baseline="0" dirty="0" smtClean="0"/>
          </a:p>
          <a:p>
            <a:endParaRPr lang="en-US" baseline="0" dirty="0" smtClean="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pPr algn="r">
                <a:buSzPct val="25000"/>
              </a:pPr>
              <a:t>13</a:t>
            </a:fld>
            <a:endParaRPr lang="en-US" sz="1300"/>
          </a:p>
        </p:txBody>
      </p:sp>
    </p:spTree>
    <p:extLst>
      <p:ext uri="{BB962C8B-B14F-4D97-AF65-F5344CB8AC3E}">
        <p14:creationId xmlns:p14="http://schemas.microsoft.com/office/powerpoint/2010/main" val="170075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endParaRPr/>
          </a:p>
        </p:txBody>
      </p:sp>
      <p:sp>
        <p:nvSpPr>
          <p:cNvPr id="214" name="Shape 21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78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smtClean="0"/>
              <a:t>We can not test these</a:t>
            </a:r>
            <a:r>
              <a:rPr lang="en-US" baseline="0" dirty="0" smtClean="0"/>
              <a:t> claims with scientific methods. But are still important claims or questions. We can not test outside of the natural world. </a:t>
            </a:r>
            <a:endParaRPr dirty="0"/>
          </a:p>
        </p:txBody>
      </p:sp>
      <p:sp>
        <p:nvSpPr>
          <p:cNvPr id="226" name="Shape 22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41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endParaRPr/>
          </a:p>
        </p:txBody>
      </p:sp>
      <p:sp>
        <p:nvSpPr>
          <p:cNvPr id="238" name="Shape 23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51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giving students a chance to answer </a:t>
            </a:r>
            <a:r>
              <a:rPr lang="en-US" dirty="0" err="1"/>
              <a:t>bellwork</a:t>
            </a:r>
            <a:r>
              <a:rPr lang="en-US" dirty="0"/>
              <a:t> questions, discuss. All statements are false! Are you surprised? Where do you recall learning about these myths you thought were true? Why do you think many of these myths persist despite evidence to the contrary?</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pPr algn="r">
                <a:buSzPct val="25000"/>
              </a:pPr>
              <a:t>2</a:t>
            </a:fld>
            <a:endParaRPr lang="en-US" sz="1300"/>
          </a:p>
        </p:txBody>
      </p:sp>
    </p:spTree>
    <p:extLst>
      <p:ext uri="{BB962C8B-B14F-4D97-AF65-F5344CB8AC3E}">
        <p14:creationId xmlns:p14="http://schemas.microsoft.com/office/powerpoint/2010/main" val="2773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Everyday network of sources of psychological knowledge about human behavior.  Not all common sense is useful and some is completely wrong. Psychology strikes many people as obvious or self-evident but familiarity with human nature does not equal understanding of human nature.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pPr algn="r">
                <a:buSzPct val="25000"/>
              </a:pPr>
              <a:t>3</a:t>
            </a:fld>
            <a:endParaRPr lang="en-US" sz="1300"/>
          </a:p>
        </p:txBody>
      </p:sp>
    </p:spTree>
    <p:extLst>
      <p:ext uri="{BB962C8B-B14F-4D97-AF65-F5344CB8AC3E}">
        <p14:creationId xmlns:p14="http://schemas.microsoft.com/office/powerpoint/2010/main" val="343608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pPr algn="r">
                <a:buSzPct val="25000"/>
              </a:pPr>
              <a:t>4</a:t>
            </a:fld>
            <a:endParaRPr lang="en-US" sz="1300"/>
          </a:p>
        </p:txBody>
      </p:sp>
    </p:spTree>
    <p:extLst>
      <p:ext uri="{BB962C8B-B14F-4D97-AF65-F5344CB8AC3E}">
        <p14:creationId xmlns:p14="http://schemas.microsoft.com/office/powerpoint/2010/main" val="223525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err="1"/>
              <a:t>Hows</a:t>
            </a:r>
            <a:r>
              <a:rPr lang="en-US" dirty="0"/>
              <a:t> and whys of human behavior—the things that cause thoughts, feelings, and actions. But there are no simple explanations to human behavior. </a:t>
            </a:r>
          </a:p>
          <a:p>
            <a:endParaRPr lang="en-US" dirty="0"/>
          </a:p>
          <a:p>
            <a:r>
              <a:rPr lang="en-US" dirty="0"/>
              <a:t>Do you believe that biological or environmental factors have a greater impact on our behavior?</a:t>
            </a:r>
          </a:p>
          <a:p>
            <a:endParaRPr lang="en-US" dirty="0"/>
          </a:p>
          <a:p>
            <a:r>
              <a:rPr lang="en-US" dirty="0"/>
              <a:t>Levels of analysis-use city analogy. It is important to have multiple perspectives or analyze behavior from multiple levels of analysis. </a:t>
            </a:r>
            <a:endParaRPr dirty="0"/>
          </a:p>
        </p:txBody>
      </p:sp>
      <p:sp>
        <p:nvSpPr>
          <p:cNvPr id="121" name="Shape 121"/>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69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endParaRPr dirty="0"/>
          </a:p>
        </p:txBody>
      </p:sp>
      <p:sp>
        <p:nvSpPr>
          <p:cNvPr id="133" name="Shape 13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954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smtClean="0"/>
              <a:t>Human</a:t>
            </a:r>
            <a:r>
              <a:rPr lang="en-US" baseline="0" dirty="0" smtClean="0"/>
              <a:t> behavior-it is difficult to explain complex human behaviors like violence from one factor-poverty, personality, bad upbringing, or genes. What is the cause of violence?</a:t>
            </a:r>
          </a:p>
          <a:p>
            <a:endParaRPr lang="en-US" baseline="0" dirty="0" smtClean="0"/>
          </a:p>
          <a:p>
            <a:r>
              <a:rPr lang="en-US" baseline="0" dirty="0" smtClean="0"/>
              <a:t>Influences-Ex: anorexia nervosa-eating disorder associated with anxiety proneness, compulsive exercise, perfectionism, excessive concern with body image, exposure to </a:t>
            </a:r>
            <a:r>
              <a:rPr lang="en-US" baseline="0" dirty="0" err="1" smtClean="0"/>
              <a:t>tv</a:t>
            </a:r>
            <a:r>
              <a:rPr lang="en-US" baseline="0" dirty="0" smtClean="0"/>
              <a:t> that features thin models, </a:t>
            </a:r>
            <a:r>
              <a:rPr lang="en-US" baseline="0" dirty="0" err="1" smtClean="0"/>
              <a:t>etc</a:t>
            </a:r>
            <a:r>
              <a:rPr lang="en-US" baseline="0" dirty="0" smtClean="0"/>
              <a:t>… can’t just focus on one thing such as perfectionism </a:t>
            </a:r>
            <a:r>
              <a:rPr lang="en-US" baseline="0" dirty="0" err="1" smtClean="0"/>
              <a:t>bc</a:t>
            </a:r>
            <a:r>
              <a:rPr lang="en-US" baseline="0" dirty="0" smtClean="0"/>
              <a:t> these people also have many of the same traits that people with anorexia have. Fact that these things are interrelated make it difficult to pinpoint a cause of anorexia.</a:t>
            </a:r>
          </a:p>
          <a:p>
            <a:endParaRPr lang="en-US" baseline="0" dirty="0" smtClean="0"/>
          </a:p>
          <a:p>
            <a:r>
              <a:rPr lang="en-US" baseline="0" dirty="0" smtClean="0"/>
              <a:t>Individual differences explain why different people respond differently to the same situation, such as an insulting comment from a boss. Another aspect that makes psychology fascinating and difficult. Explanations of behavior don’t apply to everyone. </a:t>
            </a:r>
          </a:p>
          <a:p>
            <a:endParaRPr lang="en-US" baseline="0" dirty="0" smtClean="0"/>
          </a:p>
          <a:p>
            <a:r>
              <a:rPr lang="en-US" baseline="0" dirty="0" smtClean="0"/>
              <a:t>Reciprocal determinism-extroverts may influence introverts to become more extroverted when together and that extroverted behavior feeds the extrovert to be even more extroverted. </a:t>
            </a:r>
          </a:p>
          <a:p>
            <a:endParaRPr lang="en-US" baseline="0" dirty="0" smtClean="0"/>
          </a:p>
          <a:p>
            <a:r>
              <a:rPr lang="en-US" baseline="0" dirty="0" smtClean="0"/>
              <a:t>Behavior shaped by culture-give tiger example. Americans and Europeans look at the tiger while Asian American focus more on the surrounding parts of the image. </a:t>
            </a:r>
          </a:p>
          <a:p>
            <a:endParaRPr lang="en-US" baseline="0" dirty="0" smtClean="0"/>
          </a:p>
          <a:p>
            <a:endParaRPr lang="en-US" baseline="0" dirty="0" smtClean="0"/>
          </a:p>
          <a:p>
            <a:endParaRPr dirty="0"/>
          </a:p>
        </p:txBody>
      </p:sp>
      <p:sp>
        <p:nvSpPr>
          <p:cNvPr id="139" name="Shape 139"/>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64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most of us</a:t>
            </a:r>
            <a:r>
              <a:rPr lang="en-US" baseline="0" dirty="0" smtClean="0"/>
              <a:t> these proverbs are true but each one contradicts the proverb across from it. They cant both be simultaneously true. Typically we do not notice the contradictions until someone points them out to us. A reminder as to why psychology isn’t just common sense and must use a scientific approach to human understanding.</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pPr algn="r">
                <a:buSzPct val="25000"/>
              </a:pPr>
              <a:t>8</a:t>
            </a:fld>
            <a:endParaRPr lang="en-US" sz="1300"/>
          </a:p>
        </p:txBody>
      </p:sp>
    </p:spTree>
    <p:extLst>
      <p:ext uri="{BB962C8B-B14F-4D97-AF65-F5344CB8AC3E}">
        <p14:creationId xmlns:p14="http://schemas.microsoft.com/office/powerpoint/2010/main" val="61945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smtClean="0"/>
              <a:t>Yes-example of truck coming</a:t>
            </a:r>
            <a:r>
              <a:rPr lang="en-US" baseline="0" dirty="0" smtClean="0"/>
              <a:t> at you while you're driving, you should get out of the way. </a:t>
            </a:r>
          </a:p>
          <a:p>
            <a:endParaRPr lang="en-US" baseline="0" dirty="0" smtClean="0"/>
          </a:p>
          <a:p>
            <a:r>
              <a:rPr lang="en-US" baseline="0" dirty="0" smtClean="0"/>
              <a:t>Common sense assures us that people who don’t share our political opinions are biased and we are objective but psychological research demonstrates that nearly everyone tends to evaluate political issues in a biased fashion.  Tendencies toward naïve realism lead us to draw incorrect conclusions about human nature. </a:t>
            </a:r>
            <a:r>
              <a:rPr lang="en-US" baseline="0" dirty="0"/>
              <a:t> </a:t>
            </a:r>
            <a:r>
              <a:rPr lang="en-US" baseline="0" dirty="0" smtClean="0"/>
              <a:t>In many cases believing is seeing is actually the reverse. Our beliefs shape our views of the world in ways we do not realize. </a:t>
            </a:r>
          </a:p>
        </p:txBody>
      </p:sp>
      <p:sp>
        <p:nvSpPr>
          <p:cNvPr id="151" name="Shape 151"/>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343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17"/>
        <p:cNvGrpSpPr/>
        <p:nvPr/>
      </p:nvGrpSpPr>
      <p:grpSpPr>
        <a:xfrm>
          <a:off x="0" y="0"/>
          <a:ext cx="0" cy="0"/>
          <a:chOff x="0" y="0"/>
          <a:chExt cx="0" cy="0"/>
        </a:xfrm>
      </p:grpSpPr>
      <p:sp>
        <p:nvSpPr>
          <p:cNvPr id="18" name="Shape 18"/>
          <p:cNvSpPr txBox="1">
            <a:spLocks noGrp="1"/>
          </p:cNvSpPr>
          <p:nvPr>
            <p:ph type="title" hasCustomPrompt="1"/>
          </p:nvPr>
        </p:nvSpPr>
        <p:spPr>
          <a:xfrm>
            <a:off x="304800" y="152400"/>
            <a:ext cx="116840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200" b="1" i="0" u="none" strike="noStrike" cap="none" baseline="0">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Psychology: From Inquiry to Understanding</a:t>
            </a:r>
            <a:endParaRPr dirty="0"/>
          </a:p>
        </p:txBody>
      </p:sp>
      <p:sp>
        <p:nvSpPr>
          <p:cNvPr id="19" name="Shape 19"/>
          <p:cNvSpPr txBox="1">
            <a:spLocks noGrp="1"/>
          </p:cNvSpPr>
          <p:nvPr>
            <p:ph type="body" idx="1" hasCustomPrompt="1"/>
          </p:nvPr>
        </p:nvSpPr>
        <p:spPr>
          <a:xfrm>
            <a:off x="304800" y="838200"/>
            <a:ext cx="109728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baseline="0">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Fourth Edition</a:t>
            </a:r>
            <a:endParaRPr dirty="0"/>
          </a:p>
        </p:txBody>
      </p:sp>
      <p:sp>
        <p:nvSpPr>
          <p:cNvPr id="20" name="Shape 20"/>
          <p:cNvSpPr txBox="1">
            <a:spLocks noGrp="1"/>
          </p:cNvSpPr>
          <p:nvPr>
            <p:ph type="body" idx="2" hasCustomPrompt="1"/>
          </p:nvPr>
        </p:nvSpPr>
        <p:spPr>
          <a:xfrm>
            <a:off x="6705600" y="1600200"/>
            <a:ext cx="48768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r>
              <a:rPr lang="en-US" dirty="0"/>
              <a:t>Chapter #</a:t>
            </a:r>
            <a:endParaRPr dirty="0"/>
          </a:p>
        </p:txBody>
      </p:sp>
      <p:sp>
        <p:nvSpPr>
          <p:cNvPr id="21" name="Shape 21"/>
          <p:cNvSpPr txBox="1">
            <a:spLocks noGrp="1"/>
          </p:cNvSpPr>
          <p:nvPr>
            <p:ph type="body" idx="3" hasCustomPrompt="1"/>
          </p:nvPr>
        </p:nvSpPr>
        <p:spPr>
          <a:xfrm>
            <a:off x="6705600" y="3200401"/>
            <a:ext cx="48768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baseline="0">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Chapter Title </a:t>
            </a:r>
            <a:endParaRPr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800" y="1507435"/>
            <a:ext cx="504348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07657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352800" y="3086101"/>
            <a:ext cx="5486400" cy="685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100" b="0" i="0" u="none" strike="noStrike" cap="none">
                <a:solidFill>
                  <a:srgbClr val="000000"/>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rgbClr val="FFFFFF"/>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rgbClr val="FFFFFF"/>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rgbClr val="FFFFFF"/>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rgbClr val="FFFFFF"/>
                </a:solidFill>
                <a:latin typeface="Verdana"/>
                <a:ea typeface="Verdana"/>
                <a:cs typeface="Verdana"/>
                <a:sym typeface="Verdana"/>
              </a:defRPr>
            </a:lvl5pPr>
            <a:lvl6pPr marL="457200" marR="0" lvl="5" indent="0" algn="ctr"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33387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hasCustomPrompt="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sz="28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Click to add text</a:t>
            </a:r>
          </a:p>
        </p:txBody>
      </p:sp>
    </p:spTree>
    <p:extLst>
      <p:ext uri="{BB962C8B-B14F-4D97-AF65-F5344CB8AC3E}">
        <p14:creationId xmlns:p14="http://schemas.microsoft.com/office/powerpoint/2010/main" val="407612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8" name="Shape 38"/>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92736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42"/>
        <p:cNvGrpSpPr/>
        <p:nvPr/>
      </p:nvGrpSpPr>
      <p:grpSpPr>
        <a:xfrm>
          <a:off x="0" y="0"/>
          <a:ext cx="0" cy="0"/>
          <a:chOff x="0" y="0"/>
          <a:chExt cx="0" cy="0"/>
        </a:xfrm>
      </p:grpSpPr>
      <p:sp>
        <p:nvSpPr>
          <p:cNvPr id="43" name="Shape 43"/>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endParaRPr sz="1800" kern="0">
              <a:solidFill>
                <a:srgbClr val="FFFFFF"/>
              </a:solidFill>
              <a:ea typeface="Arial"/>
              <a:cs typeface="Arial"/>
              <a:sym typeface="Arial"/>
            </a:endParaRPr>
          </a:p>
        </p:txBody>
      </p:sp>
      <p:sp>
        <p:nvSpPr>
          <p:cNvPr id="44" name="Shape 44"/>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5" name="Shape 45"/>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30306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65353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9" name="Shape 59"/>
          <p:cNvSpPr txBox="1">
            <a:spLocks noGrp="1"/>
          </p:cNvSpPr>
          <p:nvPr>
            <p:ph type="body" idx="1"/>
          </p:nvPr>
        </p:nvSpPr>
        <p:spPr>
          <a:xfrm>
            <a:off x="609600" y="816430"/>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0" name="Shape 60"/>
          <p:cNvSpPr txBox="1">
            <a:spLocks noGrp="1"/>
          </p:cNvSpPr>
          <p:nvPr>
            <p:ph type="body" idx="2"/>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74150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1"/>
            <a:ext cx="109728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609600" y="5368160"/>
            <a:ext cx="109728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7339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4" name="Shape 74"/>
          <p:cNvSpPr txBox="1">
            <a:spLocks noGrp="1"/>
          </p:cNvSpPr>
          <p:nvPr>
            <p:ph type="body" idx="1"/>
          </p:nvPr>
        </p:nvSpPr>
        <p:spPr>
          <a:xfrm>
            <a:off x="609600" y="16002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body" idx="2"/>
          </p:nvPr>
        </p:nvSpPr>
        <p:spPr>
          <a:xfrm>
            <a:off x="609600" y="39624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4764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1"/>
            <a:ext cx="10363200" cy="2152651"/>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1" name="Shape 81"/>
          <p:cNvSpPr txBox="1">
            <a:spLocks noGrp="1"/>
          </p:cNvSpPr>
          <p:nvPr>
            <p:ph type="body" idx="1"/>
          </p:nvPr>
        </p:nvSpPr>
        <p:spPr>
          <a:xfrm>
            <a:off x="899583"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657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4000" dirty="0">
                <a:latin typeface="+mj-lt"/>
              </a:rPr>
              <a:t>Click to add title</a:t>
            </a:r>
            <a:endParaRPr dirty="0"/>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Click to add text</a:t>
            </a:r>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FFFFFF"/>
              </a:solidFill>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a:solidFill>
                  <a:srgbClr val="FFFFFF"/>
                </a:solidFill>
                <a:ea typeface="Arial"/>
                <a:cs typeface="Arial"/>
                <a:sym typeface="Arial"/>
              </a:rPr>
              <a:pPr algn="r">
                <a:buSzPct val="25000"/>
              </a:pPr>
              <a:t>‹#›</a:t>
            </a:fld>
            <a:endParaRPr lang="en-US" sz="900" kern="0">
              <a:solidFill>
                <a:srgbClr val="FFFFFF"/>
              </a:solidFil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300002" y="6434394"/>
            <a:ext cx="1223999" cy="279914"/>
          </a:xfrm>
          <a:prstGeom prst="rect">
            <a:avLst/>
          </a:prstGeom>
          <a:noFill/>
          <a:ln>
            <a:noFill/>
          </a:ln>
        </p:spPr>
      </p:pic>
      <p:sp>
        <p:nvSpPr>
          <p:cNvPr id="7"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algn="r">
              <a:buClr>
                <a:srgbClr val="000000"/>
              </a:buClr>
              <a:buSzPct val="25000"/>
              <a:buFont typeface="Verdana"/>
              <a:buNone/>
            </a:pPr>
            <a:r>
              <a:rPr lang="en-US" sz="1200" kern="0" dirty="0">
                <a:solidFill>
                  <a:srgbClr val="000000"/>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277297579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None/>
        <a:defRPr sz="4000" b="0" i="0" u="none" strike="noStrike" cap="none" baseline="0">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a:t>
            </a:r>
            <a:r>
              <a:rPr lang="en-US" dirty="0" smtClean="0"/>
              <a:t>1, Section 1</a:t>
            </a:r>
            <a:endParaRPr lang="en-US" dirty="0"/>
          </a:p>
        </p:txBody>
      </p:sp>
      <p:sp>
        <p:nvSpPr>
          <p:cNvPr id="3" name="Subtitle 2"/>
          <p:cNvSpPr>
            <a:spLocks noGrp="1"/>
          </p:cNvSpPr>
          <p:nvPr>
            <p:ph type="subTitle" idx="1"/>
          </p:nvPr>
        </p:nvSpPr>
        <p:spPr/>
        <p:txBody>
          <a:bodyPr/>
          <a:lstStyle/>
          <a:p>
            <a:pPr lvl="0"/>
            <a:r>
              <a:rPr lang="en-US" dirty="0" smtClean="0">
                <a:latin typeface="Verdana"/>
                <a:ea typeface="Verdana"/>
                <a:cs typeface="Verdana"/>
                <a:sym typeface="Verdana"/>
              </a:rPr>
              <a:t>What is Psychology? Science Versus Intuition</a:t>
            </a:r>
            <a:endParaRPr lang="en-US" dirty="0">
              <a:latin typeface="Verdana"/>
              <a:ea typeface="Verdana"/>
              <a:cs typeface="Verdana"/>
              <a:sym typeface="Verdana"/>
            </a:endParaRPr>
          </a:p>
          <a:p>
            <a:endParaRPr lang="en-US" dirty="0"/>
          </a:p>
        </p:txBody>
      </p:sp>
    </p:spTree>
    <p:extLst>
      <p:ext uri="{BB962C8B-B14F-4D97-AF65-F5344CB8AC3E}">
        <p14:creationId xmlns:p14="http://schemas.microsoft.com/office/powerpoint/2010/main" val="99161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p:txBody>
          <a:bodyPr>
            <a:normAutofit/>
          </a:bodyPr>
          <a:lstStyle/>
          <a:p>
            <a:pPr lvl="0"/>
            <a:r>
              <a:rPr lang="en-US" sz="3600" dirty="0"/>
              <a:t>When Our Common Sense </a:t>
            </a:r>
            <a:r>
              <a:rPr lang="en-US" sz="3600" dirty="0"/>
              <a:t>I</a:t>
            </a:r>
            <a:r>
              <a:rPr lang="en-US" sz="3600" dirty="0"/>
              <a:t>s Right</a:t>
            </a:r>
            <a:endParaRPr lang="en-US" sz="1800" dirty="0">
              <a:sym typeface="Verdana"/>
            </a:endParaRPr>
          </a:p>
        </p:txBody>
      </p:sp>
      <p:sp>
        <p:nvSpPr>
          <p:cNvPr id="168" name="Shape 168"/>
          <p:cNvSpPr txBox="1">
            <a:spLocks noGrp="1"/>
          </p:cNvSpPr>
          <p:nvPr>
            <p:ph type="body" idx="1"/>
          </p:nvPr>
        </p:nvSpPr>
        <p:spPr/>
        <p:txBody>
          <a:bodyPr/>
          <a:lstStyle/>
          <a:p>
            <a:r>
              <a:rPr lang="en-US" dirty="0" smtClean="0">
                <a:sym typeface="Verdana"/>
              </a:rPr>
              <a:t>Comes in handy in many situations and can guide us to the truth.</a:t>
            </a:r>
          </a:p>
          <a:p>
            <a:r>
              <a:rPr lang="en-US" dirty="0" smtClean="0">
                <a:sym typeface="Verdana"/>
              </a:rPr>
              <a:t>Can be a helpful guide when generating hypotheses that scientists can later use for more rigorous investigation. </a:t>
            </a:r>
          </a:p>
          <a:p>
            <a:r>
              <a:rPr lang="en-US" dirty="0" smtClean="0">
                <a:sym typeface="Verdana"/>
              </a:rPr>
              <a:t>We must learn when, and when not to, use our common sense assumptions.</a:t>
            </a:r>
          </a:p>
          <a:p>
            <a:endParaRPr lang="en-US" sz="800" dirty="0">
              <a:sym typeface="Verdana"/>
            </a:endParaRPr>
          </a:p>
          <a:p>
            <a:pPr lvl="1"/>
            <a:endParaRPr lang="en-US" sz="800" dirty="0">
              <a:sym typeface="Verdana"/>
            </a:endParaRPr>
          </a:p>
          <a:p>
            <a:endParaRPr lang="en-US" sz="1600" dirty="0">
              <a:sym typeface="Verdana"/>
            </a:endParaRPr>
          </a:p>
        </p:txBody>
      </p:sp>
    </p:spTree>
    <p:extLst>
      <p:ext uri="{BB962C8B-B14F-4D97-AF65-F5344CB8AC3E}">
        <p14:creationId xmlns:p14="http://schemas.microsoft.com/office/powerpoint/2010/main" val="349451576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p:txBody>
          <a:bodyPr/>
          <a:lstStyle/>
          <a:p>
            <a:pPr lvl="0"/>
            <a:r>
              <a:rPr lang="en-US" sz="3600" dirty="0">
                <a:sym typeface="Verdana"/>
              </a:rPr>
              <a:t>Psychology as a </a:t>
            </a:r>
            <a:r>
              <a:rPr lang="en-US" sz="3600" dirty="0">
                <a:sym typeface="Verdana"/>
              </a:rPr>
              <a:t>Science</a:t>
            </a:r>
            <a:endParaRPr lang="en-US" sz="1600" dirty="0">
              <a:sym typeface="Verdana"/>
            </a:endParaRPr>
          </a:p>
        </p:txBody>
      </p:sp>
      <p:sp>
        <p:nvSpPr>
          <p:cNvPr id="187" name="Shape 187"/>
          <p:cNvSpPr txBox="1">
            <a:spLocks noGrp="1"/>
          </p:cNvSpPr>
          <p:nvPr>
            <p:ph type="body" idx="1"/>
          </p:nvPr>
        </p:nvSpPr>
        <p:spPr/>
        <p:txBody>
          <a:bodyPr/>
          <a:lstStyle/>
          <a:p>
            <a:pPr lvl="0"/>
            <a:r>
              <a:rPr lang="en-US" sz="2200" dirty="0">
                <a:sym typeface="Verdana"/>
              </a:rPr>
              <a:t>A systematic approach to empirical evidence.</a:t>
            </a:r>
          </a:p>
          <a:p>
            <a:pPr lvl="0"/>
            <a:r>
              <a:rPr lang="en-US" sz="2200" dirty="0">
                <a:sym typeface="Verdana"/>
              </a:rPr>
              <a:t>Observations receive scrutiny and are retained or discarded.</a:t>
            </a:r>
          </a:p>
          <a:p>
            <a:pPr lvl="0"/>
            <a:r>
              <a:rPr lang="en-US" sz="2200" b="1" dirty="0">
                <a:sym typeface="Verdana"/>
              </a:rPr>
              <a:t>Scientific theory </a:t>
            </a:r>
            <a:r>
              <a:rPr lang="en-US" sz="2200" dirty="0">
                <a:sym typeface="Verdana"/>
              </a:rPr>
              <a:t>is an </a:t>
            </a:r>
            <a:r>
              <a:rPr lang="en-US" sz="2200" i="1" dirty="0">
                <a:sym typeface="Verdana"/>
              </a:rPr>
              <a:t>explanation</a:t>
            </a:r>
            <a:r>
              <a:rPr lang="en-US" sz="2200" dirty="0">
                <a:sym typeface="Verdana"/>
              </a:rPr>
              <a:t> for a large number of findings in the natural world (i.e. evolution)</a:t>
            </a:r>
          </a:p>
          <a:p>
            <a:pPr marL="101600" indent="0">
              <a:buNone/>
            </a:pPr>
            <a:r>
              <a:rPr lang="en-US" sz="2200" dirty="0">
                <a:sym typeface="Verdana"/>
              </a:rPr>
              <a:t>	</a:t>
            </a:r>
            <a:r>
              <a:rPr lang="en-US" sz="2200" dirty="0">
                <a:sym typeface="Verdana"/>
              </a:rPr>
              <a:t>-misconception=a theory explains one specific 	event.</a:t>
            </a:r>
          </a:p>
          <a:p>
            <a:pPr marL="101600" indent="0">
              <a:buNone/>
            </a:pPr>
            <a:r>
              <a:rPr lang="en-US" sz="2200" dirty="0">
                <a:sym typeface="Verdana"/>
              </a:rPr>
              <a:t>	</a:t>
            </a:r>
            <a:r>
              <a:rPr lang="en-US" sz="2200" dirty="0">
                <a:sym typeface="Verdana"/>
              </a:rPr>
              <a:t>-misconception=a theory is just an educated guess.</a:t>
            </a:r>
          </a:p>
          <a:p>
            <a:pPr lvl="0"/>
            <a:r>
              <a:rPr lang="en-US" sz="2200" b="1" dirty="0">
                <a:sym typeface="Verdana"/>
              </a:rPr>
              <a:t>Hypothesis </a:t>
            </a:r>
            <a:r>
              <a:rPr lang="en-US" sz="2200" dirty="0">
                <a:sym typeface="Verdana"/>
              </a:rPr>
              <a:t>is a testable </a:t>
            </a:r>
            <a:r>
              <a:rPr lang="en-US" sz="2200" i="1" dirty="0">
                <a:sym typeface="Verdana"/>
              </a:rPr>
              <a:t>prediction</a:t>
            </a:r>
            <a:r>
              <a:rPr lang="en-US" sz="2200" dirty="0">
                <a:sym typeface="Verdana"/>
              </a:rPr>
              <a:t> derived from a scientific theory.</a:t>
            </a:r>
          </a:p>
          <a:p>
            <a:pPr lvl="0"/>
            <a:endParaRPr lang="en-US" dirty="0">
              <a:sym typeface="Verdana"/>
            </a:endParaRPr>
          </a:p>
        </p:txBody>
      </p:sp>
    </p:spTree>
    <p:extLst>
      <p:ext uri="{BB962C8B-B14F-4D97-AF65-F5344CB8AC3E}">
        <p14:creationId xmlns:p14="http://schemas.microsoft.com/office/powerpoint/2010/main" val="6059033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or Hypothesis?</a:t>
            </a:r>
            <a:endParaRPr lang="en-US" dirty="0"/>
          </a:p>
        </p:txBody>
      </p:sp>
      <p:sp>
        <p:nvSpPr>
          <p:cNvPr id="3" name="Text Placeholder 2"/>
          <p:cNvSpPr>
            <a:spLocks noGrp="1"/>
          </p:cNvSpPr>
          <p:nvPr>
            <p:ph type="body" idx="1"/>
          </p:nvPr>
        </p:nvSpPr>
        <p:spPr/>
        <p:txBody>
          <a:bodyPr/>
          <a:lstStyle/>
          <a:p>
            <a:pPr marL="615950" indent="-514350">
              <a:buAutoNum type="arabicPeriod"/>
            </a:pPr>
            <a:r>
              <a:rPr lang="en-US" sz="2600" dirty="0"/>
              <a:t>Sarah’s motivation for cheating was fear of failure.</a:t>
            </a:r>
          </a:p>
          <a:p>
            <a:pPr marL="615950" indent="-514350">
              <a:buAutoNum type="arabicPeriod"/>
            </a:pPr>
            <a:r>
              <a:rPr lang="en-US" sz="2600" dirty="0"/>
              <a:t>Darwin’s evolutionary model explains the changes in species over time.</a:t>
            </a:r>
          </a:p>
          <a:p>
            <a:pPr marL="615950" indent="-514350">
              <a:buAutoNum type="arabicPeriod"/>
            </a:pPr>
            <a:r>
              <a:rPr lang="en-US" sz="2600" dirty="0"/>
              <a:t>The universe began in an explosion about 14 billion years ago.</a:t>
            </a:r>
          </a:p>
          <a:p>
            <a:pPr marL="615950" indent="-514350">
              <a:buAutoNum type="arabicPeriod"/>
            </a:pPr>
            <a:r>
              <a:rPr lang="en-US" sz="2600" dirty="0"/>
              <a:t>Our motivation to help a stranger in need is influenced by the number of people present.</a:t>
            </a:r>
          </a:p>
          <a:p>
            <a:pPr marL="615950" indent="-514350">
              <a:buAutoNum type="arabicPeriod"/>
            </a:pPr>
            <a:r>
              <a:rPr lang="en-US" sz="2600" dirty="0"/>
              <a:t>Crime rates in Nashville increase as the temperature rises.</a:t>
            </a:r>
            <a:endParaRPr lang="en-US" sz="2600" dirty="0"/>
          </a:p>
        </p:txBody>
      </p:sp>
    </p:spTree>
    <p:extLst>
      <p:ext uri="{BB962C8B-B14F-4D97-AF65-F5344CB8AC3E}">
        <p14:creationId xmlns:p14="http://schemas.microsoft.com/office/powerpoint/2010/main" val="215207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 Against Bias</a:t>
            </a:r>
            <a:endParaRPr lang="en-US" dirty="0"/>
          </a:p>
        </p:txBody>
      </p:sp>
      <p:sp>
        <p:nvSpPr>
          <p:cNvPr id="3" name="Text Placeholder 2"/>
          <p:cNvSpPr>
            <a:spLocks noGrp="1"/>
          </p:cNvSpPr>
          <p:nvPr>
            <p:ph type="body" idx="1"/>
          </p:nvPr>
        </p:nvSpPr>
        <p:spPr/>
        <p:txBody>
          <a:bodyPr/>
          <a:lstStyle/>
          <a:p>
            <a:r>
              <a:rPr lang="en-US" b="1" dirty="0" smtClean="0"/>
              <a:t>Confirmation Bias-</a:t>
            </a:r>
            <a:r>
              <a:rPr lang="en-US" dirty="0" smtClean="0"/>
              <a:t> tendency to seek out evidence that supports our beliefs and deny, dismiss, or distort evidence that contradicts them.</a:t>
            </a:r>
          </a:p>
          <a:p>
            <a:pPr lvl="1"/>
            <a:r>
              <a:rPr lang="en-US" dirty="0" smtClean="0"/>
              <a:t>Most crucial bias in psychology</a:t>
            </a:r>
          </a:p>
          <a:p>
            <a:r>
              <a:rPr lang="en-US" b="1" dirty="0" smtClean="0"/>
              <a:t>Belief Perseverance-</a:t>
            </a:r>
            <a:r>
              <a:rPr lang="en-US" dirty="0" smtClean="0"/>
              <a:t>tendency to stick to our initial beliefs even when evidence contradicts them.</a:t>
            </a:r>
            <a:endParaRPr lang="en-US" b="1" dirty="0"/>
          </a:p>
        </p:txBody>
      </p:sp>
    </p:spTree>
    <p:extLst>
      <p:ext uri="{BB962C8B-B14F-4D97-AF65-F5344CB8AC3E}">
        <p14:creationId xmlns:p14="http://schemas.microsoft.com/office/powerpoint/2010/main" val="364240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p:txBody>
          <a:bodyPr>
            <a:noAutofit/>
          </a:bodyPr>
          <a:lstStyle/>
          <a:p>
            <a:pPr lvl="0"/>
            <a:r>
              <a:rPr lang="en-US" sz="3600" dirty="0">
                <a:sym typeface="Verdana"/>
              </a:rPr>
              <a:t>Diagram </a:t>
            </a:r>
            <a:r>
              <a:rPr lang="en-US" sz="3600" dirty="0">
                <a:sym typeface="Verdana"/>
              </a:rPr>
              <a:t>of </a:t>
            </a:r>
            <a:r>
              <a:rPr lang="en-US" sz="3600" dirty="0" err="1">
                <a:sym typeface="Verdana"/>
              </a:rPr>
              <a:t>Wason</a:t>
            </a:r>
            <a:r>
              <a:rPr lang="en-US" sz="3600" dirty="0">
                <a:sym typeface="Verdana"/>
              </a:rPr>
              <a:t> Selection Task </a:t>
            </a:r>
          </a:p>
        </p:txBody>
      </p:sp>
      <p:pic>
        <p:nvPicPr>
          <p:cNvPr id="217" name="Shape 217" descr="Four boxes with the following: E; C; 5; 4&#10;"/>
          <p:cNvPicPr preferRelativeResize="0"/>
          <p:nvPr/>
        </p:nvPicPr>
        <p:blipFill rotWithShape="1">
          <a:blip r:embed="rId3">
            <a:alphaModFix/>
          </a:blip>
          <a:srcRect/>
          <a:stretch/>
        </p:blipFill>
        <p:spPr>
          <a:xfrm>
            <a:off x="2724150" y="1312651"/>
            <a:ext cx="6743700" cy="5029199"/>
          </a:xfrm>
          <a:prstGeom prst="rect">
            <a:avLst/>
          </a:prstGeom>
          <a:noFill/>
          <a:ln>
            <a:noFill/>
          </a:ln>
        </p:spPr>
      </p:pic>
    </p:spTree>
    <p:extLst>
      <p:ext uri="{BB962C8B-B14F-4D97-AF65-F5344CB8AC3E}">
        <p14:creationId xmlns:p14="http://schemas.microsoft.com/office/powerpoint/2010/main" val="314665207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p:txBody>
          <a:bodyPr/>
          <a:lstStyle/>
          <a:p>
            <a:pPr lvl="0"/>
            <a:r>
              <a:rPr lang="en-US" sz="3600" dirty="0">
                <a:sym typeface="Verdana"/>
              </a:rPr>
              <a:t>Metaphysical </a:t>
            </a:r>
            <a:r>
              <a:rPr lang="en-US" sz="3600" dirty="0">
                <a:sym typeface="Verdana"/>
              </a:rPr>
              <a:t>Claims</a:t>
            </a:r>
            <a:endParaRPr lang="en-US" sz="1600" dirty="0">
              <a:sym typeface="Verdana"/>
            </a:endParaRPr>
          </a:p>
        </p:txBody>
      </p:sp>
      <p:sp>
        <p:nvSpPr>
          <p:cNvPr id="229" name="Shape 229"/>
          <p:cNvSpPr txBox="1">
            <a:spLocks noGrp="1"/>
          </p:cNvSpPr>
          <p:nvPr>
            <p:ph type="body" idx="1"/>
          </p:nvPr>
        </p:nvSpPr>
        <p:spPr/>
        <p:txBody>
          <a:bodyPr/>
          <a:lstStyle/>
          <a:p>
            <a:pPr lvl="0"/>
            <a:r>
              <a:rPr lang="en-US" b="1" dirty="0" smtClean="0">
                <a:sym typeface="Verdana"/>
              </a:rPr>
              <a:t>Metaphysical claims</a:t>
            </a:r>
            <a:r>
              <a:rPr lang="en-US" dirty="0" smtClean="0">
                <a:sym typeface="Verdana"/>
              </a:rPr>
              <a:t>-non-testable </a:t>
            </a:r>
            <a:r>
              <a:rPr lang="en-US" dirty="0">
                <a:sym typeface="Verdana"/>
              </a:rPr>
              <a:t>assertions that fall outside the realm of science</a:t>
            </a:r>
          </a:p>
          <a:p>
            <a:pPr lvl="1"/>
            <a:r>
              <a:rPr lang="en-US" dirty="0">
                <a:sym typeface="Verdana"/>
              </a:rPr>
              <a:t>The existence of God, the soul, or the afterlife</a:t>
            </a:r>
          </a:p>
          <a:p>
            <a:pPr lvl="0"/>
            <a:endParaRPr lang="en-US" dirty="0">
              <a:sym typeface="Verdana"/>
            </a:endParaRPr>
          </a:p>
          <a:p>
            <a:pPr lvl="0"/>
            <a:endParaRPr lang="en-US" dirty="0">
              <a:sym typeface="Verdana"/>
            </a:endParaRPr>
          </a:p>
        </p:txBody>
      </p:sp>
      <p:pic>
        <p:nvPicPr>
          <p:cNvPr id="2" name="Picture 1"/>
          <p:cNvPicPr>
            <a:picLocks noChangeAspect="1"/>
          </p:cNvPicPr>
          <p:nvPr/>
        </p:nvPicPr>
        <p:blipFill>
          <a:blip r:embed="rId3"/>
          <a:stretch>
            <a:fillRect/>
          </a:stretch>
        </p:blipFill>
        <p:spPr>
          <a:xfrm>
            <a:off x="3200400" y="3200400"/>
            <a:ext cx="5440960" cy="2864204"/>
          </a:xfrm>
          <a:prstGeom prst="rect">
            <a:avLst/>
          </a:prstGeom>
        </p:spPr>
      </p:pic>
    </p:spTree>
    <p:extLst>
      <p:ext uri="{BB962C8B-B14F-4D97-AF65-F5344CB8AC3E}">
        <p14:creationId xmlns:p14="http://schemas.microsoft.com/office/powerpoint/2010/main" val="138355674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p:txBody>
          <a:bodyPr/>
          <a:lstStyle/>
          <a:p>
            <a:pPr lvl="0"/>
            <a:r>
              <a:rPr lang="en-US" sz="3600" dirty="0">
                <a:sym typeface="Verdana"/>
              </a:rPr>
              <a:t>We Might Be </a:t>
            </a:r>
            <a:r>
              <a:rPr lang="en-US" sz="3600" dirty="0">
                <a:sym typeface="Verdana"/>
              </a:rPr>
              <a:t>Wrong</a:t>
            </a:r>
            <a:endParaRPr lang="en-US" sz="1600" dirty="0">
              <a:sym typeface="Verdana"/>
            </a:endParaRPr>
          </a:p>
        </p:txBody>
      </p:sp>
      <p:sp>
        <p:nvSpPr>
          <p:cNvPr id="241" name="Shape 241"/>
          <p:cNvSpPr txBox="1">
            <a:spLocks noGrp="1"/>
          </p:cNvSpPr>
          <p:nvPr>
            <p:ph type="body" idx="1"/>
          </p:nvPr>
        </p:nvSpPr>
        <p:spPr/>
        <p:txBody>
          <a:bodyPr/>
          <a:lstStyle/>
          <a:p>
            <a:pPr lvl="0"/>
            <a:r>
              <a:rPr lang="en-US" dirty="0">
                <a:sym typeface="Verdana"/>
              </a:rPr>
              <a:t>Good scientists are aware they might be wrong.</a:t>
            </a:r>
          </a:p>
          <a:p>
            <a:pPr lvl="0"/>
            <a:r>
              <a:rPr lang="en-US" dirty="0">
                <a:sym typeface="Verdana"/>
              </a:rPr>
              <a:t>Scientific knowledge is always tentative and open to revision.</a:t>
            </a:r>
          </a:p>
          <a:p>
            <a:pPr lvl="0"/>
            <a:r>
              <a:rPr lang="en-US" dirty="0">
                <a:sym typeface="Verdana"/>
              </a:rPr>
              <a:t>Science forces us to question our findings and conclusions. </a:t>
            </a:r>
          </a:p>
          <a:p>
            <a:pPr lvl="0"/>
            <a:endParaRPr lang="en-US" dirty="0">
              <a:sym typeface="Verdana"/>
            </a:endParaRPr>
          </a:p>
        </p:txBody>
      </p:sp>
    </p:spTree>
    <p:extLst>
      <p:ext uri="{BB962C8B-B14F-4D97-AF65-F5344CB8AC3E}">
        <p14:creationId xmlns:p14="http://schemas.microsoft.com/office/powerpoint/2010/main" val="3771610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290748-660F-4EE5-8D43-FEBF3719A48C}"/>
              </a:ext>
            </a:extLst>
          </p:cNvPr>
          <p:cNvSpPr>
            <a:spLocks noGrp="1"/>
          </p:cNvSpPr>
          <p:nvPr>
            <p:ph type="title"/>
          </p:nvPr>
        </p:nvSpPr>
        <p:spPr/>
        <p:txBody>
          <a:bodyPr/>
          <a:lstStyle/>
          <a:p>
            <a:r>
              <a:rPr lang="en-US" dirty="0"/>
              <a:t>Lesson #1</a:t>
            </a:r>
          </a:p>
        </p:txBody>
      </p:sp>
      <p:sp>
        <p:nvSpPr>
          <p:cNvPr id="3" name="Text Placeholder 2">
            <a:extLst>
              <a:ext uri="{FF2B5EF4-FFF2-40B4-BE49-F238E27FC236}">
                <a16:creationId xmlns="" xmlns:a16="http://schemas.microsoft.com/office/drawing/2014/main" id="{60C37914-7C77-4C99-8443-54CBE294B9E2}"/>
              </a:ext>
            </a:extLst>
          </p:cNvPr>
          <p:cNvSpPr>
            <a:spLocks noGrp="1"/>
          </p:cNvSpPr>
          <p:nvPr>
            <p:ph type="body" idx="1"/>
          </p:nvPr>
        </p:nvSpPr>
        <p:spPr>
          <a:xfrm>
            <a:off x="1981200" y="1312650"/>
            <a:ext cx="8229600" cy="5011950"/>
          </a:xfrm>
        </p:spPr>
        <p:txBody>
          <a:bodyPr/>
          <a:lstStyle/>
          <a:p>
            <a:pPr>
              <a:spcBef>
                <a:spcPts val="0"/>
              </a:spcBef>
            </a:pPr>
            <a:r>
              <a:rPr lang="en-US" sz="2000" b="1" dirty="0"/>
              <a:t>Objective(s): </a:t>
            </a:r>
            <a:r>
              <a:rPr lang="en-US" sz="2000" dirty="0"/>
              <a:t>Explain why psychology is more than just common sense. Explain the importance of science as a set of safeguards against biases.</a:t>
            </a:r>
          </a:p>
          <a:p>
            <a:pPr>
              <a:spcBef>
                <a:spcPts val="0"/>
              </a:spcBef>
            </a:pPr>
            <a:r>
              <a:rPr lang="en-US" sz="2000" b="1" dirty="0"/>
              <a:t>Agenda:</a:t>
            </a:r>
            <a:r>
              <a:rPr lang="en-US" sz="2000" dirty="0"/>
              <a:t> </a:t>
            </a:r>
            <a:r>
              <a:rPr lang="en-US" sz="2000" dirty="0" err="1"/>
              <a:t>Bellwork</a:t>
            </a:r>
            <a:r>
              <a:rPr lang="en-US" sz="2000" dirty="0"/>
              <a:t>, Intro to Psychology</a:t>
            </a:r>
          </a:p>
          <a:p>
            <a:pPr>
              <a:spcBef>
                <a:spcPts val="0"/>
              </a:spcBef>
            </a:pPr>
            <a:r>
              <a:rPr lang="en-US" sz="2000" b="1" dirty="0" err="1"/>
              <a:t>Bellwork</a:t>
            </a:r>
            <a:r>
              <a:rPr lang="en-US" sz="2000" b="1" dirty="0"/>
              <a:t>: </a:t>
            </a:r>
            <a:r>
              <a:rPr lang="en-US" sz="2000" dirty="0"/>
              <a:t>Answer the following questions (T/F)</a:t>
            </a:r>
          </a:p>
          <a:p>
            <a:pPr marL="101600" indent="0">
              <a:spcBef>
                <a:spcPts val="0"/>
              </a:spcBef>
              <a:buNone/>
            </a:pPr>
            <a:r>
              <a:rPr lang="en-US" sz="1800" dirty="0"/>
              <a:t>1. Most people use only about 10% of their brain.</a:t>
            </a:r>
          </a:p>
          <a:p>
            <a:pPr marL="101600" indent="0">
              <a:spcBef>
                <a:spcPts val="0"/>
              </a:spcBef>
              <a:buNone/>
            </a:pPr>
            <a:r>
              <a:rPr lang="en-US" sz="1800" dirty="0"/>
              <a:t>2. Newborn babies are virtually blind and deaf.</a:t>
            </a:r>
          </a:p>
          <a:p>
            <a:pPr marL="101600" indent="0">
              <a:spcBef>
                <a:spcPts val="0"/>
              </a:spcBef>
              <a:buNone/>
            </a:pPr>
            <a:r>
              <a:rPr lang="en-US" sz="1800" dirty="0"/>
              <a:t>3. Hypnosis enhances the accuracy of our 	memories.</a:t>
            </a:r>
          </a:p>
          <a:p>
            <a:pPr marL="101600" indent="0">
              <a:spcBef>
                <a:spcPts val="0"/>
              </a:spcBef>
              <a:buNone/>
            </a:pPr>
            <a:r>
              <a:rPr lang="en-US" sz="1800" dirty="0"/>
              <a:t>4. All people with dyslexia see words backwards (</a:t>
            </a:r>
            <a:r>
              <a:rPr lang="en-US" sz="1800" dirty="0" err="1"/>
              <a:t>fac</a:t>
            </a:r>
            <a:r>
              <a:rPr lang="en-US" sz="1800" dirty="0"/>
              <a:t> to </a:t>
            </a:r>
            <a:r>
              <a:rPr lang="en-US" sz="1800" dirty="0" err="1"/>
              <a:t>caf</a:t>
            </a:r>
            <a:r>
              <a:rPr lang="en-US" sz="1800" dirty="0"/>
              <a:t>).</a:t>
            </a:r>
          </a:p>
          <a:p>
            <a:pPr marL="101600" indent="0">
              <a:spcBef>
                <a:spcPts val="0"/>
              </a:spcBef>
              <a:buNone/>
            </a:pPr>
            <a:r>
              <a:rPr lang="en-US" sz="1800" dirty="0"/>
              <a:t>5. In general, it is better to express anger than to hold it in.</a:t>
            </a:r>
          </a:p>
          <a:p>
            <a:pPr marL="101600" indent="0">
              <a:spcBef>
                <a:spcPts val="0"/>
              </a:spcBef>
              <a:buNone/>
            </a:pPr>
            <a:r>
              <a:rPr lang="en-US" sz="1800" dirty="0"/>
              <a:t>6. The lie detector test is 90-95 percent accurate at detecting falsehoods.</a:t>
            </a:r>
          </a:p>
          <a:p>
            <a:pPr marL="101600" indent="0">
              <a:spcBef>
                <a:spcPts val="0"/>
              </a:spcBef>
              <a:buNone/>
            </a:pPr>
            <a:r>
              <a:rPr lang="en-US" sz="1800" dirty="0"/>
              <a:t>7. People tend to be romantically attracted to individuals who are opposite from them in personality and attitudes.</a:t>
            </a:r>
          </a:p>
          <a:p>
            <a:pPr marL="101600" indent="0">
              <a:spcBef>
                <a:spcPts val="0"/>
              </a:spcBef>
              <a:buNone/>
            </a:pPr>
            <a:r>
              <a:rPr lang="en-US" sz="1800" dirty="0"/>
              <a:t>8. The more people present at an emergency, the more likely it is that at least one of them will help.</a:t>
            </a:r>
          </a:p>
          <a:p>
            <a:pPr marL="101600" indent="0">
              <a:spcBef>
                <a:spcPts val="0"/>
              </a:spcBef>
              <a:buNone/>
            </a:pPr>
            <a:r>
              <a:rPr lang="en-US" sz="1800" dirty="0"/>
              <a:t>9. People with schizophrenia have more than one personality.</a:t>
            </a:r>
          </a:p>
          <a:p>
            <a:pPr marL="101600" indent="0">
              <a:spcBef>
                <a:spcPts val="0"/>
              </a:spcBef>
              <a:buNone/>
            </a:pPr>
            <a:r>
              <a:rPr lang="en-US" sz="1800" dirty="0"/>
              <a:t>10. All effective psychotherapies require clients to get to the root of their problems in childhood.</a:t>
            </a:r>
          </a:p>
          <a:p>
            <a:pPr marL="101600" indent="0">
              <a:buNone/>
            </a:pPr>
            <a:endParaRPr lang="en-US" dirty="0"/>
          </a:p>
        </p:txBody>
      </p:sp>
    </p:spTree>
    <p:extLst>
      <p:ext uri="{BB962C8B-B14F-4D97-AF65-F5344CB8AC3E}">
        <p14:creationId xmlns:p14="http://schemas.microsoft.com/office/powerpoint/2010/main" val="247932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E90D7-DC7E-4710-8222-77EBE1DC6750}"/>
              </a:ext>
            </a:extLst>
          </p:cNvPr>
          <p:cNvSpPr>
            <a:spLocks noGrp="1"/>
          </p:cNvSpPr>
          <p:nvPr>
            <p:ph type="title"/>
          </p:nvPr>
        </p:nvSpPr>
        <p:spPr/>
        <p:txBody>
          <a:bodyPr/>
          <a:lstStyle/>
          <a:p>
            <a:r>
              <a:rPr lang="en-US" dirty="0"/>
              <a:t>Popular Psychology</a:t>
            </a:r>
          </a:p>
        </p:txBody>
      </p:sp>
      <p:sp>
        <p:nvSpPr>
          <p:cNvPr id="3" name="Text Placeholder 2">
            <a:extLst>
              <a:ext uri="{FF2B5EF4-FFF2-40B4-BE49-F238E27FC236}">
                <a16:creationId xmlns="" xmlns:a16="http://schemas.microsoft.com/office/drawing/2014/main" id="{C245B774-A9B6-40C0-94E6-C7B1210E587A}"/>
              </a:ext>
            </a:extLst>
          </p:cNvPr>
          <p:cNvSpPr>
            <a:spLocks noGrp="1"/>
          </p:cNvSpPr>
          <p:nvPr>
            <p:ph type="body" idx="1"/>
          </p:nvPr>
        </p:nvSpPr>
        <p:spPr/>
        <p:txBody>
          <a:bodyPr/>
          <a:lstStyle/>
          <a:p>
            <a:r>
              <a:rPr lang="en-US" dirty="0"/>
              <a:t>Television</a:t>
            </a:r>
          </a:p>
          <a:p>
            <a:r>
              <a:rPr lang="en-US" dirty="0"/>
              <a:t>Movies</a:t>
            </a:r>
          </a:p>
          <a:p>
            <a:r>
              <a:rPr lang="en-US" dirty="0"/>
              <a:t>Reading</a:t>
            </a:r>
          </a:p>
          <a:p>
            <a:r>
              <a:rPr lang="en-US" dirty="0"/>
              <a:t>Magazines</a:t>
            </a:r>
          </a:p>
          <a:p>
            <a:r>
              <a:rPr lang="en-US" dirty="0"/>
              <a:t>Social media</a:t>
            </a:r>
          </a:p>
          <a:p>
            <a:endParaRPr lang="en-US" dirty="0"/>
          </a:p>
        </p:txBody>
      </p:sp>
    </p:spTree>
    <p:extLst>
      <p:ext uri="{BB962C8B-B14F-4D97-AF65-F5344CB8AC3E}">
        <p14:creationId xmlns:p14="http://schemas.microsoft.com/office/powerpoint/2010/main" val="168756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ym typeface="Verdana"/>
              </a:rPr>
              <a:t>What </a:t>
            </a:r>
            <a:r>
              <a:rPr lang="en-US" dirty="0">
                <a:sym typeface="Verdana"/>
              </a:rPr>
              <a:t>Is Psychology?</a:t>
            </a:r>
            <a:endParaRPr lang="en-US" dirty="0"/>
          </a:p>
        </p:txBody>
      </p:sp>
      <p:sp>
        <p:nvSpPr>
          <p:cNvPr id="3" name="Subtitle 2"/>
          <p:cNvSpPr>
            <a:spLocks noGrp="1"/>
          </p:cNvSpPr>
          <p:nvPr>
            <p:ph type="subTitle" idx="1"/>
          </p:nvPr>
        </p:nvSpPr>
        <p:spPr/>
        <p:txBody>
          <a:bodyPr/>
          <a:lstStyle/>
          <a:p>
            <a:pPr marL="914400" indent="-914400">
              <a:tabLst>
                <a:tab pos="914400" algn="l"/>
              </a:tabLst>
            </a:pPr>
            <a:r>
              <a:rPr lang="en-US" dirty="0">
                <a:sym typeface="Verdana"/>
              </a:rPr>
              <a:t>	Explain why psychology is more than just common sense.</a:t>
            </a:r>
          </a:p>
          <a:p>
            <a:pPr marL="914400" indent="-914400"/>
            <a:r>
              <a:rPr lang="en-US" dirty="0">
                <a:sym typeface="Verdana"/>
              </a:rPr>
              <a:t>	Explain the importance of science as a set of safeguards against  biases.</a:t>
            </a:r>
          </a:p>
          <a:p>
            <a:endParaRPr lang="en-US" dirty="0"/>
          </a:p>
        </p:txBody>
      </p:sp>
    </p:spTree>
    <p:extLst>
      <p:ext uri="{BB962C8B-B14F-4D97-AF65-F5344CB8AC3E}">
        <p14:creationId xmlns:p14="http://schemas.microsoft.com/office/powerpoint/2010/main" val="158071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p:txBody>
          <a:bodyPr/>
          <a:lstStyle/>
          <a:p>
            <a:pPr lvl="0"/>
            <a:r>
              <a:rPr lang="en-US" sz="3600" dirty="0">
                <a:sym typeface="Verdana"/>
              </a:rPr>
              <a:t>What Is Psychology?</a:t>
            </a:r>
            <a:endParaRPr lang="en-US" sz="1600" dirty="0">
              <a:sym typeface="Verdana"/>
            </a:endParaRPr>
          </a:p>
        </p:txBody>
      </p:sp>
      <p:sp>
        <p:nvSpPr>
          <p:cNvPr id="124" name="Shape 124"/>
          <p:cNvSpPr txBox="1">
            <a:spLocks noGrp="1"/>
          </p:cNvSpPr>
          <p:nvPr>
            <p:ph type="body" idx="1"/>
          </p:nvPr>
        </p:nvSpPr>
        <p:spPr/>
        <p:txBody>
          <a:bodyPr/>
          <a:lstStyle/>
          <a:p>
            <a:pPr lvl="0"/>
            <a:r>
              <a:rPr lang="en-US" dirty="0">
                <a:sym typeface="Verdana"/>
              </a:rPr>
              <a:t>First, it’s not very easy to define.</a:t>
            </a:r>
          </a:p>
          <a:p>
            <a:pPr lvl="0"/>
            <a:r>
              <a:rPr lang="en-US" dirty="0">
                <a:sym typeface="Verdana"/>
              </a:rPr>
              <a:t>Our definition will be that </a:t>
            </a:r>
            <a:r>
              <a:rPr lang="en-US" b="1" dirty="0">
                <a:sym typeface="Verdana"/>
              </a:rPr>
              <a:t>psychology</a:t>
            </a:r>
            <a:r>
              <a:rPr lang="en-US" dirty="0">
                <a:sym typeface="Verdana"/>
              </a:rPr>
              <a:t> is the scientific study of the mind, brain, and behavior.</a:t>
            </a:r>
          </a:p>
          <a:p>
            <a:pPr lvl="0"/>
            <a:r>
              <a:rPr lang="en-US" dirty="0">
                <a:sym typeface="Verdana"/>
              </a:rPr>
              <a:t>As a discipline, psychology spans many </a:t>
            </a:r>
            <a:r>
              <a:rPr lang="en-US" b="1" dirty="0">
                <a:sym typeface="Verdana"/>
              </a:rPr>
              <a:t>levels of analysis.</a:t>
            </a:r>
          </a:p>
          <a:p>
            <a:pPr lvl="1"/>
            <a:r>
              <a:rPr lang="en-US" dirty="0">
                <a:sym typeface="Verdana"/>
              </a:rPr>
              <a:t>Runs from biological to social influences</a:t>
            </a:r>
          </a:p>
          <a:p>
            <a:pPr lvl="1"/>
            <a:r>
              <a:rPr lang="en-US" dirty="0">
                <a:sym typeface="Verdana"/>
              </a:rPr>
              <a:t>When we look at all levels of analysis we get a more complete picture, not just one perspective.</a:t>
            </a:r>
          </a:p>
          <a:p>
            <a:pPr lvl="0"/>
            <a:endParaRPr lang="en-US" dirty="0">
              <a:sym typeface="Verdana"/>
            </a:endParaRPr>
          </a:p>
        </p:txBody>
      </p:sp>
    </p:spTree>
    <p:extLst>
      <p:ext uri="{BB962C8B-B14F-4D97-AF65-F5344CB8AC3E}">
        <p14:creationId xmlns:p14="http://schemas.microsoft.com/office/powerpoint/2010/main" val="347742216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p:txBody>
          <a:bodyPr>
            <a:normAutofit/>
          </a:bodyPr>
          <a:lstStyle/>
          <a:p>
            <a:pPr lvl="0"/>
            <a:r>
              <a:rPr lang="en-US" sz="3200" dirty="0">
                <a:sym typeface="Verdana"/>
              </a:rPr>
              <a:t>Figure 1.1   Levels of Analysis in Depression </a:t>
            </a:r>
          </a:p>
        </p:txBody>
      </p:sp>
      <p:pic>
        <p:nvPicPr>
          <p:cNvPr id="136" name="Shape 136" descr="&quot;Social Level— a group of people talking; a man stands away from the group.&#10;Behavioral love— two men talking; one not part of the conversation.&#10;Mental level— a man’s head with a view of the brain.&#10;Neurological/physiological level— a brain.&#10;Neurochemical level— several parts of genetic makeup.&#10;Molecular level— four parts of genetic makeup.&quot;&#10;"/>
          <p:cNvPicPr preferRelativeResize="0"/>
          <p:nvPr/>
        </p:nvPicPr>
        <p:blipFill rotWithShape="1">
          <a:blip r:embed="rId3">
            <a:alphaModFix/>
          </a:blip>
          <a:srcRect/>
          <a:stretch/>
        </p:blipFill>
        <p:spPr>
          <a:xfrm>
            <a:off x="5220153" y="990600"/>
            <a:ext cx="1809750" cy="4621000"/>
          </a:xfrm>
          <a:prstGeom prst="rect">
            <a:avLst/>
          </a:prstGeom>
          <a:noFill/>
          <a:ln>
            <a:noFill/>
          </a:ln>
        </p:spPr>
      </p:pic>
      <p:sp>
        <p:nvSpPr>
          <p:cNvPr id="3" name="Text Placeholder 2"/>
          <p:cNvSpPr>
            <a:spLocks noGrp="1"/>
          </p:cNvSpPr>
          <p:nvPr>
            <p:ph type="body" idx="1"/>
          </p:nvPr>
        </p:nvSpPr>
        <p:spPr>
          <a:xfrm>
            <a:off x="2010228" y="5486400"/>
            <a:ext cx="8229600" cy="916856"/>
          </a:xfrm>
        </p:spPr>
        <p:txBody>
          <a:bodyPr/>
          <a:lstStyle/>
          <a:p>
            <a:r>
              <a:rPr lang="en-US" b="0" dirty="0">
                <a:sym typeface="Verdana"/>
              </a:rPr>
              <a:t>Source: Based on data from </a:t>
            </a:r>
            <a:r>
              <a:rPr lang="en-US" b="0" dirty="0" err="1">
                <a:sym typeface="Verdana"/>
              </a:rPr>
              <a:t>Ilardi</a:t>
            </a:r>
            <a:r>
              <a:rPr lang="en-US" b="0" dirty="0">
                <a:sym typeface="Verdana"/>
              </a:rPr>
              <a:t>, Rand, &amp; </a:t>
            </a:r>
            <a:r>
              <a:rPr lang="en-US" b="0" dirty="0" err="1">
                <a:sym typeface="Verdana"/>
              </a:rPr>
              <a:t>Karwoski</a:t>
            </a:r>
            <a:r>
              <a:rPr lang="en-US" b="0" dirty="0">
                <a:sym typeface="Verdana"/>
              </a:rPr>
              <a:t>, 2007</a:t>
            </a:r>
            <a:endParaRPr lang="en-US" b="0" dirty="0"/>
          </a:p>
          <a:p>
            <a:endParaRPr lang="en-US" dirty="0"/>
          </a:p>
        </p:txBody>
      </p:sp>
    </p:spTree>
    <p:extLst>
      <p:ext uri="{BB962C8B-B14F-4D97-AF65-F5344CB8AC3E}">
        <p14:creationId xmlns:p14="http://schemas.microsoft.com/office/powerpoint/2010/main" val="307788905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p:txBody>
          <a:bodyPr>
            <a:normAutofit fontScale="90000"/>
          </a:bodyPr>
          <a:lstStyle/>
          <a:p>
            <a:pPr lvl="0"/>
            <a:r>
              <a:rPr lang="en-US" sz="3600" dirty="0"/>
              <a:t>What Makes Psychology </a:t>
            </a:r>
            <a:r>
              <a:rPr lang="en-US" sz="3600" dirty="0"/>
              <a:t/>
            </a:r>
            <a:br>
              <a:rPr lang="en-US" sz="3600" dirty="0"/>
            </a:br>
            <a:r>
              <a:rPr lang="en-US" sz="3600" dirty="0"/>
              <a:t>Distinctive—and Fascinating</a:t>
            </a:r>
            <a:endParaRPr lang="en-US" sz="1800" dirty="0">
              <a:sym typeface="Verdana"/>
            </a:endParaRPr>
          </a:p>
        </p:txBody>
      </p:sp>
      <p:sp>
        <p:nvSpPr>
          <p:cNvPr id="142" name="Shape 142"/>
          <p:cNvSpPr txBox="1">
            <a:spLocks noGrp="1"/>
          </p:cNvSpPr>
          <p:nvPr>
            <p:ph type="body" idx="1"/>
          </p:nvPr>
        </p:nvSpPr>
        <p:spPr/>
        <p:txBody>
          <a:bodyPr/>
          <a:lstStyle/>
          <a:p>
            <a:pPr lvl="0"/>
            <a:r>
              <a:rPr lang="en-US" dirty="0">
                <a:sym typeface="Verdana"/>
              </a:rPr>
              <a:t>Five factors make the study of psychology very difficult, but very rewarding.</a:t>
            </a:r>
          </a:p>
          <a:p>
            <a:pPr marL="558800" lvl="1" indent="0">
              <a:buNone/>
            </a:pPr>
            <a:r>
              <a:rPr lang="en-US" dirty="0" smtClean="0">
                <a:sym typeface="Verdana"/>
              </a:rPr>
              <a:t>1.Human </a:t>
            </a:r>
            <a:r>
              <a:rPr lang="en-US" dirty="0">
                <a:sym typeface="Verdana"/>
              </a:rPr>
              <a:t>behavior is difficult to predict; actions are </a:t>
            </a:r>
            <a:r>
              <a:rPr lang="en-US" b="1" dirty="0">
                <a:sym typeface="Verdana"/>
              </a:rPr>
              <a:t>multiply </a:t>
            </a:r>
            <a:r>
              <a:rPr lang="en-US" b="1" dirty="0" smtClean="0">
                <a:sym typeface="Verdana"/>
              </a:rPr>
              <a:t>determined</a:t>
            </a:r>
            <a:r>
              <a:rPr lang="en-US" dirty="0" smtClean="0">
                <a:sym typeface="Verdana"/>
              </a:rPr>
              <a:t>-produced by many factors.</a:t>
            </a:r>
            <a:endParaRPr lang="en-US" dirty="0">
              <a:sym typeface="Verdana"/>
            </a:endParaRPr>
          </a:p>
          <a:p>
            <a:pPr marL="558800" lvl="1" indent="0">
              <a:buNone/>
            </a:pPr>
            <a:r>
              <a:rPr lang="en-US" dirty="0" smtClean="0">
                <a:sym typeface="Verdana"/>
              </a:rPr>
              <a:t>2. Psychological </a:t>
            </a:r>
            <a:r>
              <a:rPr lang="en-US" dirty="0">
                <a:sym typeface="Verdana"/>
              </a:rPr>
              <a:t>influences are rarely independent of each other.</a:t>
            </a:r>
          </a:p>
          <a:p>
            <a:pPr marL="558800" lvl="1" indent="0">
              <a:buNone/>
            </a:pPr>
            <a:r>
              <a:rPr lang="en-US" dirty="0" smtClean="0">
                <a:sym typeface="Verdana"/>
              </a:rPr>
              <a:t>3. People </a:t>
            </a:r>
            <a:r>
              <a:rPr lang="en-US" dirty="0">
                <a:sym typeface="Verdana"/>
              </a:rPr>
              <a:t>display </a:t>
            </a:r>
            <a:r>
              <a:rPr lang="en-US" b="1" dirty="0">
                <a:sym typeface="Verdana"/>
              </a:rPr>
              <a:t>individual differences </a:t>
            </a:r>
            <a:r>
              <a:rPr lang="en-US" dirty="0">
                <a:sym typeface="Verdana"/>
              </a:rPr>
              <a:t>in thinking, emotion, and personality</a:t>
            </a:r>
            <a:r>
              <a:rPr lang="en-US" dirty="0" smtClean="0">
                <a:sym typeface="Verdana"/>
              </a:rPr>
              <a:t>.</a:t>
            </a:r>
          </a:p>
          <a:p>
            <a:pPr marL="558800" lvl="1" indent="0">
              <a:buNone/>
            </a:pPr>
            <a:r>
              <a:rPr lang="en-US" dirty="0" smtClean="0">
                <a:sym typeface="Verdana"/>
              </a:rPr>
              <a:t>4. </a:t>
            </a:r>
            <a:r>
              <a:rPr lang="en-US" b="1" dirty="0" smtClean="0">
                <a:sym typeface="Verdana"/>
              </a:rPr>
              <a:t>Reciprocal determinism</a:t>
            </a:r>
            <a:r>
              <a:rPr lang="en-US" dirty="0" smtClean="0">
                <a:sym typeface="Verdana"/>
              </a:rPr>
              <a:t>-people influence each other. </a:t>
            </a:r>
          </a:p>
          <a:p>
            <a:pPr marL="558800" lvl="1" indent="0">
              <a:buNone/>
            </a:pPr>
            <a:r>
              <a:rPr lang="en-US" dirty="0" smtClean="0">
                <a:sym typeface="Verdana"/>
              </a:rPr>
              <a:t>5. Behavior is shaped by culture.</a:t>
            </a:r>
            <a:endParaRPr lang="en-US" dirty="0">
              <a:sym typeface="Verdana"/>
            </a:endParaRPr>
          </a:p>
          <a:p>
            <a:pPr lvl="0"/>
            <a:endParaRPr lang="en-US" dirty="0">
              <a:sym typeface="Verdana"/>
            </a:endParaRPr>
          </a:p>
        </p:txBody>
      </p:sp>
    </p:spTree>
    <p:extLst>
      <p:ext uri="{BB962C8B-B14F-4D97-AF65-F5344CB8AC3E}">
        <p14:creationId xmlns:p14="http://schemas.microsoft.com/office/powerpoint/2010/main" val="138509186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Can’t Always Trust </a:t>
            </a:r>
            <a:br>
              <a:rPr lang="en-US" dirty="0" smtClean="0"/>
            </a:br>
            <a:r>
              <a:rPr lang="en-US" dirty="0" smtClean="0"/>
              <a:t>Our Common Sense</a:t>
            </a:r>
            <a:endParaRPr lang="en-US" dirty="0"/>
          </a:p>
        </p:txBody>
      </p:sp>
      <p:sp>
        <p:nvSpPr>
          <p:cNvPr id="3" name="Text Placeholder 2"/>
          <p:cNvSpPr>
            <a:spLocks noGrp="1"/>
          </p:cNvSpPr>
          <p:nvPr>
            <p:ph type="body" idx="1"/>
          </p:nvPr>
        </p:nvSpPr>
        <p:spPr>
          <a:xfrm>
            <a:off x="2743200" y="1600201"/>
            <a:ext cx="3124200" cy="4525963"/>
          </a:xfrm>
        </p:spPr>
        <p:txBody>
          <a:bodyPr/>
          <a:lstStyle/>
          <a:p>
            <a:pPr marL="615950" indent="-514350">
              <a:buAutoNum type="arabicPeriod"/>
            </a:pPr>
            <a:r>
              <a:rPr lang="en-US" sz="2000" dirty="0"/>
              <a:t>Birds of a feather flock together.</a:t>
            </a:r>
          </a:p>
          <a:p>
            <a:pPr marL="615950" indent="-514350">
              <a:buAutoNum type="arabicPeriod"/>
            </a:pPr>
            <a:r>
              <a:rPr lang="en-US" sz="2000" dirty="0"/>
              <a:t>Absence makes the heart grow fonder.</a:t>
            </a:r>
          </a:p>
          <a:p>
            <a:pPr marL="615950" indent="-514350">
              <a:buAutoNum type="arabicPeriod"/>
            </a:pPr>
            <a:r>
              <a:rPr lang="en-US" sz="2000" dirty="0"/>
              <a:t>Better safe than sorry.</a:t>
            </a:r>
          </a:p>
          <a:p>
            <a:pPr marL="615950" indent="-514350">
              <a:buAutoNum type="arabicPeriod"/>
            </a:pPr>
            <a:r>
              <a:rPr lang="en-US" sz="2000" dirty="0"/>
              <a:t>Two heads are better than one.</a:t>
            </a:r>
          </a:p>
          <a:p>
            <a:pPr marL="615950" indent="-514350">
              <a:buAutoNum type="arabicPeriod"/>
            </a:pPr>
            <a:r>
              <a:rPr lang="en-US" sz="2000" dirty="0"/>
              <a:t>Actions speak louder than words.</a:t>
            </a:r>
            <a:endParaRPr lang="en-US" sz="2000" dirty="0"/>
          </a:p>
        </p:txBody>
      </p:sp>
      <p:sp>
        <p:nvSpPr>
          <p:cNvPr id="5" name="TextBox 4"/>
          <p:cNvSpPr txBox="1"/>
          <p:nvPr/>
        </p:nvSpPr>
        <p:spPr>
          <a:xfrm>
            <a:off x="6629400" y="1676400"/>
            <a:ext cx="2667000" cy="3939540"/>
          </a:xfrm>
          <a:prstGeom prst="rect">
            <a:avLst/>
          </a:prstGeom>
          <a:noFill/>
        </p:spPr>
        <p:txBody>
          <a:bodyPr wrap="square" rtlCol="0">
            <a:spAutoFit/>
          </a:bodyPr>
          <a:lstStyle/>
          <a:p>
            <a:pPr marL="101600">
              <a:spcBef>
                <a:spcPts val="1500"/>
              </a:spcBef>
              <a:buClr>
                <a:srgbClr val="007FA3"/>
              </a:buClr>
              <a:buSzPct val="100000"/>
            </a:pPr>
            <a:r>
              <a:rPr lang="en-US" sz="2000" kern="0" dirty="0">
                <a:solidFill>
                  <a:srgbClr val="007FA3"/>
                </a:solidFill>
                <a:cs typeface="Arial"/>
                <a:sym typeface="Arial"/>
              </a:rPr>
              <a:t>6</a:t>
            </a:r>
            <a:r>
              <a:rPr lang="en-US" sz="2000" kern="0" dirty="0">
                <a:solidFill>
                  <a:srgbClr val="007FA3"/>
                </a:solidFill>
                <a:cs typeface="Arial"/>
                <a:sym typeface="Arial"/>
              </a:rPr>
              <a:t>. </a:t>
            </a:r>
            <a:r>
              <a:rPr lang="en-US" sz="2000" kern="0" dirty="0">
                <a:solidFill>
                  <a:srgbClr val="000000"/>
                </a:solidFill>
                <a:cs typeface="Arial"/>
                <a:sym typeface="Arial"/>
              </a:rPr>
              <a:t>Opposites attract.</a:t>
            </a:r>
          </a:p>
          <a:p>
            <a:pPr marL="101600">
              <a:spcBef>
                <a:spcPts val="1500"/>
              </a:spcBef>
              <a:buClr>
                <a:srgbClr val="007FA3"/>
              </a:buClr>
              <a:buSzPct val="100000"/>
            </a:pPr>
            <a:r>
              <a:rPr lang="en-US" sz="2000" kern="0" dirty="0">
                <a:solidFill>
                  <a:srgbClr val="007FA3"/>
                </a:solidFill>
                <a:cs typeface="Arial"/>
                <a:sym typeface="Arial"/>
              </a:rPr>
              <a:t>7</a:t>
            </a:r>
            <a:r>
              <a:rPr lang="en-US" sz="2000" kern="0" dirty="0">
                <a:solidFill>
                  <a:srgbClr val="007FA3"/>
                </a:solidFill>
                <a:cs typeface="Arial"/>
                <a:sym typeface="Arial"/>
              </a:rPr>
              <a:t>. </a:t>
            </a:r>
            <a:r>
              <a:rPr lang="en-US" sz="2000" kern="0" dirty="0">
                <a:solidFill>
                  <a:srgbClr val="000000"/>
                </a:solidFill>
                <a:cs typeface="Arial"/>
                <a:sym typeface="Arial"/>
              </a:rPr>
              <a:t>Out of sight, out of mind.</a:t>
            </a:r>
          </a:p>
          <a:p>
            <a:pPr marL="101600">
              <a:spcBef>
                <a:spcPts val="1500"/>
              </a:spcBef>
              <a:buClr>
                <a:srgbClr val="007FA3"/>
              </a:buClr>
              <a:buSzPct val="100000"/>
            </a:pPr>
            <a:r>
              <a:rPr lang="en-US" sz="2000" kern="0" dirty="0">
                <a:solidFill>
                  <a:srgbClr val="007FA3"/>
                </a:solidFill>
                <a:cs typeface="Arial"/>
                <a:sym typeface="Arial"/>
              </a:rPr>
              <a:t>8</a:t>
            </a:r>
            <a:r>
              <a:rPr lang="en-US" sz="2000" kern="0" dirty="0">
                <a:solidFill>
                  <a:srgbClr val="007FA3"/>
                </a:solidFill>
                <a:cs typeface="Arial"/>
                <a:sym typeface="Arial"/>
              </a:rPr>
              <a:t>. </a:t>
            </a:r>
            <a:r>
              <a:rPr lang="en-US" sz="2000" kern="0" dirty="0">
                <a:solidFill>
                  <a:srgbClr val="000000"/>
                </a:solidFill>
                <a:cs typeface="Arial"/>
                <a:sym typeface="Arial"/>
              </a:rPr>
              <a:t>Nothing ventured, nothing gained.</a:t>
            </a:r>
          </a:p>
          <a:p>
            <a:pPr marL="101600">
              <a:spcBef>
                <a:spcPts val="1500"/>
              </a:spcBef>
              <a:buClr>
                <a:srgbClr val="007FA3"/>
              </a:buClr>
              <a:buSzPct val="100000"/>
            </a:pPr>
            <a:r>
              <a:rPr lang="en-US" sz="2000" kern="0" dirty="0">
                <a:solidFill>
                  <a:srgbClr val="007FA3"/>
                </a:solidFill>
                <a:cs typeface="Arial"/>
                <a:sym typeface="Arial"/>
              </a:rPr>
              <a:t>9</a:t>
            </a:r>
            <a:r>
              <a:rPr lang="en-US" sz="2000" kern="0" dirty="0">
                <a:solidFill>
                  <a:srgbClr val="007FA3"/>
                </a:solidFill>
                <a:cs typeface="Arial"/>
                <a:sym typeface="Arial"/>
              </a:rPr>
              <a:t>. </a:t>
            </a:r>
            <a:r>
              <a:rPr lang="en-US" sz="2000" kern="0" dirty="0">
                <a:solidFill>
                  <a:srgbClr val="000000"/>
                </a:solidFill>
                <a:cs typeface="Arial"/>
                <a:sym typeface="Arial"/>
              </a:rPr>
              <a:t>Too many cooks spoil the broth.</a:t>
            </a:r>
          </a:p>
          <a:p>
            <a:pPr marL="101600">
              <a:spcBef>
                <a:spcPts val="1500"/>
              </a:spcBef>
              <a:buClr>
                <a:srgbClr val="007FA3"/>
              </a:buClr>
              <a:buSzPct val="100000"/>
            </a:pPr>
            <a:r>
              <a:rPr lang="en-US" sz="2000" kern="0" dirty="0">
                <a:solidFill>
                  <a:srgbClr val="007FA3"/>
                </a:solidFill>
                <a:cs typeface="Arial"/>
                <a:sym typeface="Arial"/>
              </a:rPr>
              <a:t>10. </a:t>
            </a:r>
            <a:r>
              <a:rPr lang="en-US" sz="2000" kern="0" dirty="0">
                <a:solidFill>
                  <a:srgbClr val="000000"/>
                </a:solidFill>
                <a:cs typeface="Arial"/>
                <a:sym typeface="Arial"/>
              </a:rPr>
              <a:t>The pen is mightier than the sword. </a:t>
            </a:r>
            <a:endParaRPr lang="en-US" sz="2000" kern="0" dirty="0">
              <a:solidFill>
                <a:srgbClr val="000000"/>
              </a:solidFill>
              <a:cs typeface="Arial"/>
              <a:sym typeface="Arial"/>
            </a:endParaRPr>
          </a:p>
        </p:txBody>
      </p:sp>
    </p:spTree>
    <p:extLst>
      <p:ext uri="{BB962C8B-B14F-4D97-AF65-F5344CB8AC3E}">
        <p14:creationId xmlns:p14="http://schemas.microsoft.com/office/powerpoint/2010/main" val="313979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t>Why </a:t>
            </a:r>
            <a:r>
              <a:rPr lang="en-US" sz="3600" dirty="0"/>
              <a:t>We Can’t Always Trust </a:t>
            </a:r>
            <a:r>
              <a:rPr lang="en-US" sz="3600" dirty="0"/>
              <a:t/>
            </a:r>
            <a:br>
              <a:rPr lang="en-US" sz="3600" dirty="0"/>
            </a:br>
            <a:r>
              <a:rPr lang="en-US" sz="3600" dirty="0"/>
              <a:t>Our</a:t>
            </a:r>
            <a:r>
              <a:rPr lang="en-US" sz="3600" dirty="0"/>
              <a:t> </a:t>
            </a:r>
            <a:r>
              <a:rPr lang="en-US" sz="3600" dirty="0"/>
              <a:t>Common Sense</a:t>
            </a:r>
            <a:r>
              <a:rPr lang="en-US" dirty="0">
                <a:sym typeface="Verdana"/>
              </a:rPr>
              <a:t/>
            </a:r>
            <a:br>
              <a:rPr lang="en-US" dirty="0">
                <a:sym typeface="Verdana"/>
              </a:rPr>
            </a:br>
            <a:endParaRPr lang="en-US" sz="1800" dirty="0">
              <a:sym typeface="Verdana"/>
            </a:endParaRPr>
          </a:p>
        </p:txBody>
      </p:sp>
      <p:sp>
        <p:nvSpPr>
          <p:cNvPr id="5" name="Text Placeholder 4"/>
          <p:cNvSpPr>
            <a:spLocks noGrp="1"/>
          </p:cNvSpPr>
          <p:nvPr>
            <p:ph type="body" idx="1"/>
          </p:nvPr>
        </p:nvSpPr>
        <p:spPr>
          <a:xfrm>
            <a:off x="1981200" y="1600201"/>
            <a:ext cx="3657600" cy="2163763"/>
          </a:xfrm>
        </p:spPr>
        <p:txBody>
          <a:bodyPr/>
          <a:lstStyle/>
          <a:p>
            <a:r>
              <a:rPr lang="en-US" dirty="0" smtClean="0"/>
              <a:t>We trust our common sense due to </a:t>
            </a:r>
            <a:r>
              <a:rPr lang="en-US" b="1" dirty="0" smtClean="0"/>
              <a:t>naïve realism-</a:t>
            </a:r>
            <a:r>
              <a:rPr lang="en-US" dirty="0" smtClean="0"/>
              <a:t>”seeing is believing” or trusting our intuitive perceptions of the world and ourselves. </a:t>
            </a:r>
          </a:p>
          <a:p>
            <a:r>
              <a:rPr lang="en-US" dirty="0" smtClean="0"/>
              <a:t>Most of the time, yes.</a:t>
            </a:r>
          </a:p>
          <a:p>
            <a:r>
              <a:rPr lang="en-US" dirty="0" smtClean="0"/>
              <a:t>Evaluating ourselves and bias.</a:t>
            </a:r>
            <a:endParaRPr lang="en-US" dirty="0"/>
          </a:p>
        </p:txBody>
      </p:sp>
      <p:pic>
        <p:nvPicPr>
          <p:cNvPr id="6" name="Picture 5"/>
          <p:cNvPicPr>
            <a:picLocks noChangeAspect="1"/>
          </p:cNvPicPr>
          <p:nvPr/>
        </p:nvPicPr>
        <p:blipFill>
          <a:blip r:embed="rId3"/>
          <a:stretch>
            <a:fillRect/>
          </a:stretch>
        </p:blipFill>
        <p:spPr>
          <a:xfrm>
            <a:off x="6146151" y="3962401"/>
            <a:ext cx="3723984" cy="1943593"/>
          </a:xfrm>
          <a:prstGeom prst="rect">
            <a:avLst/>
          </a:prstGeom>
        </p:spPr>
      </p:pic>
      <p:pic>
        <p:nvPicPr>
          <p:cNvPr id="7" name="Picture 6"/>
          <p:cNvPicPr>
            <a:picLocks noChangeAspect="1"/>
          </p:cNvPicPr>
          <p:nvPr/>
        </p:nvPicPr>
        <p:blipFill>
          <a:blip r:embed="rId4"/>
          <a:stretch>
            <a:fillRect/>
          </a:stretch>
        </p:blipFill>
        <p:spPr>
          <a:xfrm>
            <a:off x="5805487" y="1720081"/>
            <a:ext cx="4405313" cy="1834888"/>
          </a:xfrm>
          <a:prstGeom prst="rect">
            <a:avLst/>
          </a:prstGeom>
        </p:spPr>
      </p:pic>
    </p:spTree>
    <p:extLst>
      <p:ext uri="{BB962C8B-B14F-4D97-AF65-F5344CB8AC3E}">
        <p14:creationId xmlns:p14="http://schemas.microsoft.com/office/powerpoint/2010/main" val="2104767321"/>
      </p:ext>
    </p:extLst>
  </p:cSld>
  <p:clrMapOvr>
    <a:masterClrMapping/>
  </p:clrMapOvr>
  <p:transition spd="slow">
    <p:fade/>
  </p:transition>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1370</Words>
  <Application>Microsoft Office PowerPoint</Application>
  <PresentationFormat>Widescreen</PresentationFormat>
  <Paragraphs>130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Noto Sans Symbols</vt:lpstr>
      <vt:lpstr>Times New Roman</vt:lpstr>
      <vt:lpstr>Verdana</vt:lpstr>
      <vt:lpstr>508 Lecture</vt:lpstr>
      <vt:lpstr>Chapter 1, Section 1</vt:lpstr>
      <vt:lpstr>Lesson #1</vt:lpstr>
      <vt:lpstr>Popular Psychology</vt:lpstr>
      <vt:lpstr>What Is Psychology?</vt:lpstr>
      <vt:lpstr>What Is Psychology?</vt:lpstr>
      <vt:lpstr>Figure 1.1   Levels of Analysis in Depression </vt:lpstr>
      <vt:lpstr>What Makes Psychology  Distinctive—and Fascinating</vt:lpstr>
      <vt:lpstr>Why We Can’t Always Trust  Our Common Sense</vt:lpstr>
      <vt:lpstr>   Why We Can’t Always Trust  Our Common Sense </vt:lpstr>
      <vt:lpstr>When Our Common Sense Is Right</vt:lpstr>
      <vt:lpstr>Psychology as a Science</vt:lpstr>
      <vt:lpstr>Theory or Hypothesis?</vt:lpstr>
      <vt:lpstr>Safeguards Against Bias</vt:lpstr>
      <vt:lpstr>Diagram of Wason Selection Task </vt:lpstr>
      <vt:lpstr>Metaphysical Claims</vt:lpstr>
      <vt:lpstr>We Might Be Wrong</vt:lpstr>
    </vt:vector>
  </TitlesOfParts>
  <Company>East Baton Rouge Parish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Section 1</dc:title>
  <dc:creator>Amanda Vince</dc:creator>
  <cp:lastModifiedBy>Amanda Vince</cp:lastModifiedBy>
  <cp:revision>1</cp:revision>
  <dcterms:created xsi:type="dcterms:W3CDTF">2017-08-17T16:18:56Z</dcterms:created>
  <dcterms:modified xsi:type="dcterms:W3CDTF">2017-08-17T16:19:10Z</dcterms:modified>
</cp:coreProperties>
</file>