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6" r:id="rId5"/>
    <p:sldId id="267" r:id="rId6"/>
    <p:sldId id="269" r:id="rId7"/>
    <p:sldId id="270" r:id="rId8"/>
    <p:sldId id="271" r:id="rId9"/>
    <p:sldId id="272" r:id="rId10"/>
    <p:sldId id="273" r:id="rId11"/>
    <p:sldId id="274" r:id="rId12"/>
    <p:sldId id="275" r:id="rId13"/>
    <p:sldId id="276"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C4BF928-D2D0-40DD-9A6C-9BE50EA79362}"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229694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370402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1123697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65000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4246982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4BF928-D2D0-40DD-9A6C-9BE50EA79362}"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118721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4BF928-D2D0-40DD-9A6C-9BE50EA79362}"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251061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BF928-D2D0-40DD-9A6C-9BE50EA79362}"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3017719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BF928-D2D0-40DD-9A6C-9BE50EA79362}"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2906881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4BF928-D2D0-40DD-9A6C-9BE50EA79362}"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2650249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4BF928-D2D0-40DD-9A6C-9BE50EA79362}" type="datetimeFigureOut">
              <a:rPr lang="en-US" smtClean="0"/>
              <a:t>10/22/2017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2361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976519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4BF928-D2D0-40DD-9A6C-9BE50EA79362}" type="datetimeFigureOut">
              <a:rPr lang="en-US" smtClean="0"/>
              <a:t>10/22/2017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2617378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4BF928-D2D0-40DD-9A6C-9BE50EA79362}" type="datetimeFigureOut">
              <a:rPr lang="en-US" smtClean="0"/>
              <a:t>10/22/2017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3165564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4BF928-D2D0-40DD-9A6C-9BE50EA79362}" type="datetimeFigureOut">
              <a:rPr lang="en-US" smtClean="0"/>
              <a:t>10/22/2017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1056447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3287315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4BF928-D2D0-40DD-9A6C-9BE50EA79362}" type="datetimeFigureOut">
              <a:rPr lang="en-US" smtClean="0"/>
              <a:t>10/22/2017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D94EF-DD85-43B4-8179-A270CCB64E72}" type="slidenum">
              <a:rPr lang="en-US" smtClean="0"/>
              <a:t>‹#›</a:t>
            </a:fld>
            <a:endParaRPr lang="en-US"/>
          </a:p>
        </p:txBody>
      </p:sp>
    </p:spTree>
    <p:extLst>
      <p:ext uri="{BB962C8B-B14F-4D97-AF65-F5344CB8AC3E}">
        <p14:creationId xmlns:p14="http://schemas.microsoft.com/office/powerpoint/2010/main" val="162041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C4BF928-D2D0-40DD-9A6C-9BE50EA79362}" type="datetimeFigureOut">
              <a:rPr lang="en-US" smtClean="0"/>
              <a:t>10/22/2017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50D94EF-DD85-43B4-8179-A270CCB64E72}" type="slidenum">
              <a:rPr lang="en-US" smtClean="0"/>
              <a:t>‹#›</a:t>
            </a:fld>
            <a:endParaRPr lang="en-US"/>
          </a:p>
        </p:txBody>
      </p:sp>
    </p:spTree>
    <p:extLst>
      <p:ext uri="{BB962C8B-B14F-4D97-AF65-F5344CB8AC3E}">
        <p14:creationId xmlns:p14="http://schemas.microsoft.com/office/powerpoint/2010/main" val="2464605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nn.com/videos/us/2016/05/09/loretta-lynch-north-carolina-bathroom-bill-lawsuit-entire-statement.cn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10</a:t>
            </a:r>
          </a:p>
        </p:txBody>
      </p:sp>
      <p:sp>
        <p:nvSpPr>
          <p:cNvPr id="3" name="Subtitle 2"/>
          <p:cNvSpPr>
            <a:spLocks noGrp="1"/>
          </p:cNvSpPr>
          <p:nvPr>
            <p:ph type="subTitle" idx="1"/>
          </p:nvPr>
        </p:nvSpPr>
        <p:spPr/>
        <p:txBody>
          <a:bodyPr/>
          <a:lstStyle/>
          <a:p>
            <a:r>
              <a:rPr lang="en-US" dirty="0"/>
              <a:t>Human Development</a:t>
            </a:r>
          </a:p>
        </p:txBody>
      </p:sp>
    </p:spTree>
    <p:extLst>
      <p:ext uri="{BB962C8B-B14F-4D97-AF65-F5344CB8AC3E}">
        <p14:creationId xmlns:p14="http://schemas.microsoft.com/office/powerpoint/2010/main" val="3514945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88C57-C7EF-4612-805E-6770463F80E7}"/>
              </a:ext>
            </a:extLst>
          </p:cNvPr>
          <p:cNvSpPr>
            <a:spLocks noGrp="1"/>
          </p:cNvSpPr>
          <p:nvPr>
            <p:ph type="title"/>
          </p:nvPr>
        </p:nvSpPr>
        <p:spPr/>
        <p:txBody>
          <a:bodyPr/>
          <a:lstStyle/>
          <a:p>
            <a:r>
              <a:rPr lang="en-US" dirty="0"/>
              <a:t>Development of Gender Identity</a:t>
            </a:r>
          </a:p>
        </p:txBody>
      </p:sp>
      <p:sp>
        <p:nvSpPr>
          <p:cNvPr id="3" name="Content Placeholder 2">
            <a:extLst>
              <a:ext uri="{FF2B5EF4-FFF2-40B4-BE49-F238E27FC236}">
                <a16:creationId xmlns:a16="http://schemas.microsoft.com/office/drawing/2014/main" id="{E8CF550D-2DD0-43A8-B8FA-C4E493251BD8}"/>
              </a:ext>
            </a:extLst>
          </p:cNvPr>
          <p:cNvSpPr>
            <a:spLocks noGrp="1"/>
          </p:cNvSpPr>
          <p:nvPr>
            <p:ph idx="1"/>
          </p:nvPr>
        </p:nvSpPr>
        <p:spPr/>
        <p:txBody>
          <a:bodyPr>
            <a:normAutofit lnSpcReduction="10000"/>
          </a:bodyPr>
          <a:lstStyle/>
          <a:p>
            <a:r>
              <a:rPr lang="en-US" b="1" dirty="0"/>
              <a:t>Gender identity</a:t>
            </a:r>
            <a:r>
              <a:rPr lang="en-US" dirty="0"/>
              <a:t>-sense of being male or female</a:t>
            </a:r>
          </a:p>
          <a:p>
            <a:r>
              <a:rPr lang="en-US" b="1" dirty="0"/>
              <a:t>Gender role</a:t>
            </a:r>
            <a:r>
              <a:rPr lang="en-US" dirty="0"/>
              <a:t>-a set of behaviors that tend to be associated with being male or female</a:t>
            </a:r>
          </a:p>
          <a:p>
            <a:r>
              <a:rPr lang="en-US" i="1" dirty="0"/>
              <a:t>Cisgender</a:t>
            </a:r>
            <a:r>
              <a:rPr lang="en-US" dirty="0"/>
              <a:t>-when biological sex and identity match up</a:t>
            </a:r>
          </a:p>
          <a:p>
            <a:r>
              <a:rPr lang="en-US" dirty="0"/>
              <a:t>Higher social tolerance for “tomboys’; lower for “sissy” boys</a:t>
            </a:r>
          </a:p>
          <a:p>
            <a:r>
              <a:rPr lang="en-US" i="1" dirty="0"/>
              <a:t>Transgender</a:t>
            </a:r>
            <a:r>
              <a:rPr lang="en-US" dirty="0"/>
              <a:t>-when sex and identity do not match up</a:t>
            </a:r>
          </a:p>
          <a:p>
            <a:pPr lvl="1"/>
            <a:r>
              <a:rPr lang="en-US" dirty="0"/>
              <a:t>Some report being at odds with sex and identity as young as five; not confused or delayed in gender identity; quite typical for their gender, just not their given sex; those who are not supported in family or school setting often suffer psychologically</a:t>
            </a:r>
          </a:p>
          <a:p>
            <a:pPr lvl="1"/>
            <a:r>
              <a:rPr lang="en-US" dirty="0">
                <a:hlinkClick r:id="rId2"/>
              </a:rPr>
              <a:t>Bathroom Bill Video</a:t>
            </a:r>
            <a:endParaRPr lang="en-US" dirty="0"/>
          </a:p>
          <a:p>
            <a:endParaRPr lang="en-US" dirty="0"/>
          </a:p>
        </p:txBody>
      </p:sp>
    </p:spTree>
    <p:extLst>
      <p:ext uri="{BB962C8B-B14F-4D97-AF65-F5344CB8AC3E}">
        <p14:creationId xmlns:p14="http://schemas.microsoft.com/office/powerpoint/2010/main" val="250642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E2501-3FDF-4D36-A406-8A84B7CF3D0A}"/>
              </a:ext>
            </a:extLst>
          </p:cNvPr>
          <p:cNvSpPr>
            <a:spLocks noGrp="1"/>
          </p:cNvSpPr>
          <p:nvPr>
            <p:ph type="title"/>
          </p:nvPr>
        </p:nvSpPr>
        <p:spPr/>
        <p:txBody>
          <a:bodyPr/>
          <a:lstStyle/>
          <a:p>
            <a:r>
              <a:rPr lang="en-US" dirty="0"/>
              <a:t>Development of Gender Concepts</a:t>
            </a:r>
          </a:p>
        </p:txBody>
      </p:sp>
      <p:sp>
        <p:nvSpPr>
          <p:cNvPr id="3" name="Content Placeholder 2">
            <a:extLst>
              <a:ext uri="{FF2B5EF4-FFF2-40B4-BE49-F238E27FC236}">
                <a16:creationId xmlns:a16="http://schemas.microsoft.com/office/drawing/2014/main" id="{0834D1F7-DF2D-47F2-BC41-0502AEFB7342}"/>
              </a:ext>
            </a:extLst>
          </p:cNvPr>
          <p:cNvSpPr>
            <a:spLocks noGrp="1"/>
          </p:cNvSpPr>
          <p:nvPr>
            <p:ph idx="1"/>
          </p:nvPr>
        </p:nvSpPr>
        <p:spPr/>
        <p:txBody>
          <a:bodyPr>
            <a:normAutofit fontScale="85000" lnSpcReduction="20000"/>
          </a:bodyPr>
          <a:lstStyle/>
          <a:p>
            <a:r>
              <a:rPr lang="en-US" dirty="0"/>
              <a:t>Some gender difference apparent in early infancy; boys and girls less than one year prefer to play with certain types of toys when given the opportunity to play with both</a:t>
            </a:r>
          </a:p>
          <a:p>
            <a:pPr lvl="1"/>
            <a:r>
              <a:rPr lang="en-US" dirty="0"/>
              <a:t>Boys-balls, guns, trucks</a:t>
            </a:r>
          </a:p>
          <a:p>
            <a:pPr lvl="1"/>
            <a:r>
              <a:rPr lang="en-US" dirty="0"/>
              <a:t>Girls-stuffed animals, dolls, cookware</a:t>
            </a:r>
          </a:p>
          <a:p>
            <a:r>
              <a:rPr lang="en-US" dirty="0"/>
              <a:t>Remarkable the same patterns appear in non-human primates</a:t>
            </a:r>
          </a:p>
          <a:p>
            <a:r>
              <a:rPr lang="en-US" dirty="0"/>
              <a:t>As early as age 3 boys and girls prefer to play with same sex, or </a:t>
            </a:r>
            <a:r>
              <a:rPr lang="en-US" i="1" dirty="0"/>
              <a:t>gender separation</a:t>
            </a:r>
          </a:p>
          <a:p>
            <a:pPr lvl="1"/>
            <a:r>
              <a:rPr lang="en-US" dirty="0"/>
              <a:t>Also occurs in non-human primates</a:t>
            </a:r>
          </a:p>
          <a:p>
            <a:r>
              <a:rPr lang="en-US" dirty="0"/>
              <a:t>Are these really biological predispositions? Nature is almost always amplified by nurture; fathers are more likely than mothers to enforce stereotypes</a:t>
            </a:r>
          </a:p>
          <a:p>
            <a:r>
              <a:rPr lang="en-US" dirty="0"/>
              <a:t>Teachers respond to gender stereotypes, responding better to girls when they are “needy” and to boys with more attention when they exhibit aggressiveness</a:t>
            </a:r>
          </a:p>
        </p:txBody>
      </p:sp>
    </p:spTree>
    <p:extLst>
      <p:ext uri="{BB962C8B-B14F-4D97-AF65-F5344CB8AC3E}">
        <p14:creationId xmlns:p14="http://schemas.microsoft.com/office/powerpoint/2010/main" val="1419350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120E1-FB38-4358-B088-581F84D39076}"/>
              </a:ext>
            </a:extLst>
          </p:cNvPr>
          <p:cNvSpPr>
            <a:spLocks noGrp="1"/>
          </p:cNvSpPr>
          <p:nvPr>
            <p:ph type="title"/>
          </p:nvPr>
        </p:nvSpPr>
        <p:spPr/>
        <p:txBody>
          <a:bodyPr>
            <a:normAutofit fontScale="90000"/>
          </a:bodyPr>
          <a:lstStyle/>
          <a:p>
            <a:r>
              <a:rPr lang="en-US" dirty="0"/>
              <a:t>Social and Emotional Development in Adolescence</a:t>
            </a:r>
          </a:p>
        </p:txBody>
      </p:sp>
      <p:sp>
        <p:nvSpPr>
          <p:cNvPr id="3" name="Content Placeholder 2">
            <a:extLst>
              <a:ext uri="{FF2B5EF4-FFF2-40B4-BE49-F238E27FC236}">
                <a16:creationId xmlns:a16="http://schemas.microsoft.com/office/drawing/2014/main" id="{C2E39824-A9A8-427F-BA2F-A60F21213FD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1550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78FEC-B350-4A01-BC04-FC80C3479DAF}"/>
              </a:ext>
            </a:extLst>
          </p:cNvPr>
          <p:cNvSpPr>
            <a:spLocks noGrp="1"/>
          </p:cNvSpPr>
          <p:nvPr>
            <p:ph type="title"/>
          </p:nvPr>
        </p:nvSpPr>
        <p:spPr/>
        <p:txBody>
          <a:bodyPr/>
          <a:lstStyle/>
          <a:p>
            <a:r>
              <a:rPr lang="en-US" dirty="0"/>
              <a:t>Life Transitions </a:t>
            </a:r>
            <a:r>
              <a:rPr lang="en-US"/>
              <a:t>in Adulthood</a:t>
            </a:r>
          </a:p>
        </p:txBody>
      </p:sp>
      <p:sp>
        <p:nvSpPr>
          <p:cNvPr id="3" name="Content Placeholder 2">
            <a:extLst>
              <a:ext uri="{FF2B5EF4-FFF2-40B4-BE49-F238E27FC236}">
                <a16:creationId xmlns:a16="http://schemas.microsoft.com/office/drawing/2014/main" id="{718D65B1-773F-44C0-8BD4-772A2B9318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783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Closure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5561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10.4</a:t>
            </a:r>
          </a:p>
        </p:txBody>
      </p:sp>
      <p:sp>
        <p:nvSpPr>
          <p:cNvPr id="3" name="Subtitle 2"/>
          <p:cNvSpPr>
            <a:spLocks noGrp="1"/>
          </p:cNvSpPr>
          <p:nvPr>
            <p:ph type="subTitle" idx="1"/>
          </p:nvPr>
        </p:nvSpPr>
        <p:spPr/>
        <p:txBody>
          <a:bodyPr>
            <a:normAutofit fontScale="92500" lnSpcReduction="20000"/>
          </a:bodyPr>
          <a:lstStyle/>
          <a:p>
            <a:r>
              <a:rPr lang="en-US" dirty="0"/>
              <a:t>The Developing Personality: Social and Moral Development</a:t>
            </a:r>
          </a:p>
        </p:txBody>
      </p:sp>
    </p:spTree>
    <p:extLst>
      <p:ext uri="{BB962C8B-B14F-4D97-AF65-F5344CB8AC3E}">
        <p14:creationId xmlns:p14="http://schemas.microsoft.com/office/powerpoint/2010/main" val="197673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#18</a:t>
            </a:r>
          </a:p>
        </p:txBody>
      </p:sp>
      <p:sp>
        <p:nvSpPr>
          <p:cNvPr id="3" name="Content Placeholder 2"/>
          <p:cNvSpPr>
            <a:spLocks noGrp="1"/>
          </p:cNvSpPr>
          <p:nvPr>
            <p:ph idx="1"/>
          </p:nvPr>
        </p:nvSpPr>
        <p:spPr/>
        <p:txBody>
          <a:bodyPr>
            <a:normAutofit/>
          </a:bodyPr>
          <a:lstStyle/>
          <a:p>
            <a:r>
              <a:rPr lang="en-US" dirty="0"/>
              <a:t>Objective(s): Describe how and when children establish emotional bonds with their caregivers. Explain the environmental and genetic influences on social behavior and social style in children. Determine how morality and identity develop during adolescence and emerging adulthood. Identify developmental changes during major life transitions in adults. Summarize different ways of conceptualizing old age.</a:t>
            </a:r>
          </a:p>
          <a:p>
            <a:r>
              <a:rPr lang="en-US" dirty="0"/>
              <a:t>Agenda: </a:t>
            </a:r>
            <a:r>
              <a:rPr lang="en-US" dirty="0" err="1"/>
              <a:t>Bellwork</a:t>
            </a:r>
            <a:r>
              <a:rPr lang="en-US" dirty="0"/>
              <a:t>, 10.4 Notes and Discussion, Closure</a:t>
            </a:r>
          </a:p>
          <a:p>
            <a:r>
              <a:rPr lang="en-US" dirty="0" err="1"/>
              <a:t>Bellwork</a:t>
            </a:r>
            <a:r>
              <a:rPr lang="en-US" dirty="0"/>
              <a:t>: Think, reflect, discuss…</a:t>
            </a:r>
          </a:p>
          <a:p>
            <a:pPr marL="0" indent="0">
              <a:buNone/>
            </a:pPr>
            <a:r>
              <a:rPr lang="en-US" dirty="0"/>
              <a:t>	</a:t>
            </a:r>
          </a:p>
        </p:txBody>
      </p:sp>
    </p:spTree>
    <p:extLst>
      <p:ext uri="{BB962C8B-B14F-4D97-AF65-F5344CB8AC3E}">
        <p14:creationId xmlns:p14="http://schemas.microsoft.com/office/powerpoint/2010/main" val="150520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3E7C-96EE-4F56-B44C-3ACACD0ACE9D}"/>
              </a:ext>
            </a:extLst>
          </p:cNvPr>
          <p:cNvSpPr>
            <a:spLocks noGrp="1"/>
          </p:cNvSpPr>
          <p:nvPr>
            <p:ph type="title"/>
          </p:nvPr>
        </p:nvSpPr>
        <p:spPr/>
        <p:txBody>
          <a:bodyPr>
            <a:normAutofit fontScale="90000"/>
          </a:bodyPr>
          <a:lstStyle/>
          <a:p>
            <a:r>
              <a:rPr lang="en-US" dirty="0"/>
              <a:t>Social Development in Infancy and Childhood</a:t>
            </a:r>
          </a:p>
        </p:txBody>
      </p:sp>
      <p:sp>
        <p:nvSpPr>
          <p:cNvPr id="3" name="Content Placeholder 2">
            <a:extLst>
              <a:ext uri="{FF2B5EF4-FFF2-40B4-BE49-F238E27FC236}">
                <a16:creationId xmlns:a16="http://schemas.microsoft.com/office/drawing/2014/main" id="{6B5F6175-2630-431E-BF96-FDD2EBA98D8B}"/>
              </a:ext>
            </a:extLst>
          </p:cNvPr>
          <p:cNvSpPr>
            <a:spLocks noGrp="1"/>
          </p:cNvSpPr>
          <p:nvPr>
            <p:ph idx="1"/>
          </p:nvPr>
        </p:nvSpPr>
        <p:spPr/>
        <p:txBody>
          <a:bodyPr>
            <a:normAutofit fontScale="70000" lnSpcReduction="20000"/>
          </a:bodyPr>
          <a:lstStyle/>
          <a:p>
            <a:r>
              <a:rPr lang="en-US" dirty="0"/>
              <a:t>Infants prefer looking at faces over anything else, especially mom’s</a:t>
            </a:r>
          </a:p>
          <a:p>
            <a:r>
              <a:rPr lang="en-US" b="1" dirty="0"/>
              <a:t>Stranger Anxiety</a:t>
            </a:r>
            <a:r>
              <a:rPr lang="en-US" dirty="0"/>
              <a:t>-a fear of strangers that develops at 8-9 months of age and last until about 12-15 months</a:t>
            </a:r>
          </a:p>
          <a:p>
            <a:pPr lvl="1"/>
            <a:r>
              <a:rPr lang="en-US" dirty="0"/>
              <a:t>Good evolutionary sense given motor skills at this age</a:t>
            </a:r>
          </a:p>
          <a:p>
            <a:r>
              <a:rPr lang="en-US" b="1" dirty="0"/>
              <a:t>Temperament</a:t>
            </a:r>
            <a:r>
              <a:rPr lang="en-US" dirty="0"/>
              <a:t>-basic emotional style that appears early and is largely genetic. 3 types:</a:t>
            </a:r>
          </a:p>
          <a:p>
            <a:pPr lvl="1"/>
            <a:r>
              <a:rPr lang="en-US" i="1" dirty="0"/>
              <a:t>Easy</a:t>
            </a:r>
          </a:p>
          <a:p>
            <a:pPr lvl="1"/>
            <a:r>
              <a:rPr lang="en-US" i="1" dirty="0"/>
              <a:t>Difficult</a:t>
            </a:r>
          </a:p>
          <a:p>
            <a:pPr lvl="1"/>
            <a:r>
              <a:rPr lang="en-US" i="1" dirty="0"/>
              <a:t>Slow to warm up</a:t>
            </a:r>
          </a:p>
          <a:p>
            <a:r>
              <a:rPr lang="en-US" dirty="0"/>
              <a:t>Temperament has bidirectional influences</a:t>
            </a:r>
          </a:p>
          <a:p>
            <a:r>
              <a:rPr lang="en-US" i="1" dirty="0"/>
              <a:t>Behavioral inhibition-</a:t>
            </a:r>
            <a:r>
              <a:rPr lang="en-US" dirty="0"/>
              <a:t>”scaredy cats”</a:t>
            </a:r>
          </a:p>
          <a:p>
            <a:pPr lvl="1"/>
            <a:r>
              <a:rPr lang="en-US" dirty="0"/>
              <a:t>In about 10% of children; are at higher risk for anxiety disorders</a:t>
            </a:r>
          </a:p>
          <a:p>
            <a:pPr lvl="1"/>
            <a:r>
              <a:rPr lang="en-US" dirty="0"/>
              <a:t>Infants with low levels of behavioral inhibition have higher risk for impulsive behaviors and risk taking behaviors</a:t>
            </a:r>
          </a:p>
          <a:p>
            <a:r>
              <a:rPr lang="en-US" dirty="0"/>
              <a:t>Cultural difference can determine temperament to an extent</a:t>
            </a:r>
          </a:p>
          <a:p>
            <a:r>
              <a:rPr lang="en-US" dirty="0"/>
              <a:t>Prenatal environment also relates to temperament</a:t>
            </a:r>
          </a:p>
        </p:txBody>
      </p:sp>
    </p:spTree>
    <p:extLst>
      <p:ext uri="{BB962C8B-B14F-4D97-AF65-F5344CB8AC3E}">
        <p14:creationId xmlns:p14="http://schemas.microsoft.com/office/powerpoint/2010/main" val="1556513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217A-FC7F-423E-89B2-564AA12BA27F}"/>
              </a:ext>
            </a:extLst>
          </p:cNvPr>
          <p:cNvSpPr>
            <a:spLocks noGrp="1"/>
          </p:cNvSpPr>
          <p:nvPr>
            <p:ph type="title"/>
          </p:nvPr>
        </p:nvSpPr>
        <p:spPr/>
        <p:txBody>
          <a:bodyPr/>
          <a:lstStyle/>
          <a:p>
            <a:r>
              <a:rPr lang="en-US" dirty="0"/>
              <a:t>Attachment</a:t>
            </a:r>
          </a:p>
        </p:txBody>
      </p:sp>
      <p:sp>
        <p:nvSpPr>
          <p:cNvPr id="3" name="Content Placeholder 2">
            <a:extLst>
              <a:ext uri="{FF2B5EF4-FFF2-40B4-BE49-F238E27FC236}">
                <a16:creationId xmlns:a16="http://schemas.microsoft.com/office/drawing/2014/main" id="{F8596F5E-CE3D-4E09-9FEE-1F3DB6F27F60}"/>
              </a:ext>
            </a:extLst>
          </p:cNvPr>
          <p:cNvSpPr>
            <a:spLocks noGrp="1"/>
          </p:cNvSpPr>
          <p:nvPr>
            <p:ph idx="1"/>
          </p:nvPr>
        </p:nvSpPr>
        <p:spPr>
          <a:xfrm>
            <a:off x="1120000" y="1825625"/>
            <a:ext cx="5511619" cy="4351338"/>
          </a:xfrm>
        </p:spPr>
        <p:txBody>
          <a:bodyPr>
            <a:normAutofit fontScale="92500" lnSpcReduction="20000"/>
          </a:bodyPr>
          <a:lstStyle/>
          <a:p>
            <a:r>
              <a:rPr lang="en-US" b="1" dirty="0"/>
              <a:t>Imprinting:</a:t>
            </a:r>
            <a:r>
              <a:rPr lang="en-US" dirty="0"/>
              <a:t> humans do not imprint the way goslings do, but do bond with caretakers shortly after birth during what is called the </a:t>
            </a:r>
            <a:r>
              <a:rPr lang="en-US" i="1" dirty="0"/>
              <a:t>sensitive period</a:t>
            </a:r>
          </a:p>
          <a:p>
            <a:pPr lvl="1"/>
            <a:r>
              <a:rPr lang="en-US" dirty="0"/>
              <a:t>Prolonged detachment creates short and long-term psychological problems (Romanian orphanages), depending on the detachment length</a:t>
            </a:r>
          </a:p>
          <a:p>
            <a:pPr lvl="2"/>
            <a:r>
              <a:rPr lang="en-US" dirty="0"/>
              <a:t>Behavioral and social problems</a:t>
            </a:r>
          </a:p>
          <a:p>
            <a:r>
              <a:rPr lang="en-US" b="1" dirty="0"/>
              <a:t>Contact Comfort: </a:t>
            </a:r>
            <a:r>
              <a:rPr lang="en-US" dirty="0"/>
              <a:t>the positive emotions afforded by touch</a:t>
            </a:r>
          </a:p>
          <a:p>
            <a:pPr lvl="1"/>
            <a:r>
              <a:rPr lang="en-US" dirty="0"/>
              <a:t>We seek contact for more than just nutrition</a:t>
            </a:r>
          </a:p>
          <a:p>
            <a:pPr lvl="1"/>
            <a:r>
              <a:rPr lang="en-US" dirty="0"/>
              <a:t>Monkey study</a:t>
            </a:r>
          </a:p>
          <a:p>
            <a:pPr lvl="1"/>
            <a:endParaRPr lang="en-US" i="1" dirty="0"/>
          </a:p>
          <a:p>
            <a:endParaRPr lang="en-US" dirty="0"/>
          </a:p>
        </p:txBody>
      </p:sp>
      <p:pic>
        <p:nvPicPr>
          <p:cNvPr id="4" name="Picture 3">
            <a:extLst>
              <a:ext uri="{FF2B5EF4-FFF2-40B4-BE49-F238E27FC236}">
                <a16:creationId xmlns:a16="http://schemas.microsoft.com/office/drawing/2014/main" id="{BB526E9F-1142-4605-9DB3-C4D77DD72E84}"/>
              </a:ext>
            </a:extLst>
          </p:cNvPr>
          <p:cNvPicPr>
            <a:picLocks noChangeAspect="1"/>
          </p:cNvPicPr>
          <p:nvPr/>
        </p:nvPicPr>
        <p:blipFill>
          <a:blip r:embed="rId2"/>
          <a:stretch>
            <a:fillRect/>
          </a:stretch>
        </p:blipFill>
        <p:spPr>
          <a:xfrm>
            <a:off x="6631619" y="1961873"/>
            <a:ext cx="4466826" cy="3320341"/>
          </a:xfrm>
          <a:prstGeom prst="rect">
            <a:avLst/>
          </a:prstGeom>
        </p:spPr>
      </p:pic>
    </p:spTree>
    <p:extLst>
      <p:ext uri="{BB962C8B-B14F-4D97-AF65-F5344CB8AC3E}">
        <p14:creationId xmlns:p14="http://schemas.microsoft.com/office/powerpoint/2010/main" val="164688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42A4-8A81-4378-BDDE-AE7D3F6894A0}"/>
              </a:ext>
            </a:extLst>
          </p:cNvPr>
          <p:cNvSpPr>
            <a:spLocks noGrp="1"/>
          </p:cNvSpPr>
          <p:nvPr>
            <p:ph type="title"/>
          </p:nvPr>
        </p:nvSpPr>
        <p:spPr/>
        <p:txBody>
          <a:bodyPr/>
          <a:lstStyle/>
          <a:p>
            <a:r>
              <a:rPr lang="en-US" dirty="0"/>
              <a:t>Attachment Styles</a:t>
            </a:r>
          </a:p>
        </p:txBody>
      </p:sp>
      <p:sp>
        <p:nvSpPr>
          <p:cNvPr id="3" name="Content Placeholder 2">
            <a:extLst>
              <a:ext uri="{FF2B5EF4-FFF2-40B4-BE49-F238E27FC236}">
                <a16:creationId xmlns:a16="http://schemas.microsoft.com/office/drawing/2014/main" id="{26A68465-7FD1-4DEE-8CF4-E32F29B197CC}"/>
              </a:ext>
            </a:extLst>
          </p:cNvPr>
          <p:cNvSpPr>
            <a:spLocks noGrp="1"/>
          </p:cNvSpPr>
          <p:nvPr>
            <p:ph sz="half" idx="1"/>
          </p:nvPr>
        </p:nvSpPr>
        <p:spPr>
          <a:xfrm>
            <a:off x="1119999" y="1825625"/>
            <a:ext cx="6106423" cy="4351338"/>
          </a:xfrm>
        </p:spPr>
        <p:txBody>
          <a:bodyPr>
            <a:normAutofit fontScale="77500" lnSpcReduction="20000"/>
          </a:bodyPr>
          <a:lstStyle/>
          <a:p>
            <a:r>
              <a:rPr lang="en-US" b="1" dirty="0"/>
              <a:t>Secure-</a:t>
            </a:r>
            <a:r>
              <a:rPr lang="en-US" dirty="0"/>
              <a:t>plays independently, skeptical of stranger, upset when mom leaves, happy when she returns; uses mom as a </a:t>
            </a:r>
            <a:r>
              <a:rPr lang="en-US" i="1" dirty="0"/>
              <a:t>secure base</a:t>
            </a:r>
          </a:p>
          <a:p>
            <a:pPr lvl="1"/>
            <a:r>
              <a:rPr lang="en-US" dirty="0"/>
              <a:t>More well-adjusted, helpful, and empathic</a:t>
            </a:r>
          </a:p>
          <a:p>
            <a:r>
              <a:rPr lang="en-US" b="1" dirty="0"/>
              <a:t>Insecure-avoidant-</a:t>
            </a:r>
            <a:r>
              <a:rPr lang="en-US" dirty="0"/>
              <a:t>independent without needed mom, indifferent to strangers, no distress when mom leaves, little reaction upon her return</a:t>
            </a:r>
            <a:endParaRPr lang="en-US" b="1" dirty="0"/>
          </a:p>
          <a:p>
            <a:r>
              <a:rPr lang="en-US" b="1" dirty="0"/>
              <a:t>Insecure-anxious-</a:t>
            </a:r>
            <a:r>
              <a:rPr lang="en-US" dirty="0"/>
              <a:t>does not explore independently, distressed with strangers, panics when mom leaves, mixed emotional reaction to mom’s return</a:t>
            </a:r>
          </a:p>
          <a:p>
            <a:pPr lvl="1"/>
            <a:r>
              <a:rPr lang="en-US" dirty="0"/>
              <a:t>More likely to be mistreated by peers and disliked</a:t>
            </a:r>
          </a:p>
          <a:p>
            <a:r>
              <a:rPr lang="en-US" b="1" dirty="0"/>
              <a:t>Disorganized-</a:t>
            </a:r>
            <a:r>
              <a:rPr lang="en-US" dirty="0"/>
              <a:t>shows no consistent set of emotions in study</a:t>
            </a:r>
          </a:p>
          <a:p>
            <a:endParaRPr lang="en-US" dirty="0"/>
          </a:p>
        </p:txBody>
      </p:sp>
      <p:sp>
        <p:nvSpPr>
          <p:cNvPr id="4" name="Content Placeholder 3">
            <a:extLst>
              <a:ext uri="{FF2B5EF4-FFF2-40B4-BE49-F238E27FC236}">
                <a16:creationId xmlns:a16="http://schemas.microsoft.com/office/drawing/2014/main" id="{C041B6FF-8A4D-4173-A561-00942943FCB5}"/>
              </a:ext>
            </a:extLst>
          </p:cNvPr>
          <p:cNvSpPr>
            <a:spLocks noGrp="1"/>
          </p:cNvSpPr>
          <p:nvPr>
            <p:ph sz="half" idx="2"/>
          </p:nvPr>
        </p:nvSpPr>
        <p:spPr>
          <a:xfrm>
            <a:off x="7794595" y="1829556"/>
            <a:ext cx="3710126" cy="4351338"/>
          </a:xfrm>
        </p:spPr>
        <p:txBody>
          <a:bodyPr>
            <a:normAutofit fontScale="77500" lnSpcReduction="20000"/>
          </a:bodyPr>
          <a:lstStyle/>
          <a:p>
            <a:r>
              <a:rPr lang="en-US" dirty="0"/>
              <a:t>Unreliable study</a:t>
            </a:r>
          </a:p>
          <a:p>
            <a:r>
              <a:rPr lang="en-US" dirty="0"/>
              <a:t>Children’s attachment style can differ if life circumstances change</a:t>
            </a:r>
          </a:p>
          <a:p>
            <a:r>
              <a:rPr lang="en-US" dirty="0"/>
              <a:t>Strong early preference for mom disappears around 18 months in 2 parent household</a:t>
            </a:r>
          </a:p>
          <a:p>
            <a:r>
              <a:rPr lang="en-US" dirty="0"/>
              <a:t>Different attachment style seen with different caretakers (relationship)</a:t>
            </a:r>
          </a:p>
          <a:p>
            <a:r>
              <a:rPr lang="en-US" dirty="0"/>
              <a:t>Bidirectional influence in temperament, parenting style, and attachment style</a:t>
            </a:r>
          </a:p>
        </p:txBody>
      </p:sp>
    </p:spTree>
    <p:extLst>
      <p:ext uri="{BB962C8B-B14F-4D97-AF65-F5344CB8AC3E}">
        <p14:creationId xmlns:p14="http://schemas.microsoft.com/office/powerpoint/2010/main" val="2515985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17032-D58C-42E2-8E14-A2172B553342}"/>
              </a:ext>
            </a:extLst>
          </p:cNvPr>
          <p:cNvSpPr>
            <a:spLocks noGrp="1"/>
          </p:cNvSpPr>
          <p:nvPr>
            <p:ph type="title"/>
          </p:nvPr>
        </p:nvSpPr>
        <p:spPr/>
        <p:txBody>
          <a:bodyPr>
            <a:normAutofit fontScale="90000"/>
          </a:bodyPr>
          <a:lstStyle/>
          <a:p>
            <a:r>
              <a:rPr lang="en-US" dirty="0"/>
              <a:t>Influence of Parenting on Development</a:t>
            </a:r>
          </a:p>
        </p:txBody>
      </p:sp>
      <p:sp>
        <p:nvSpPr>
          <p:cNvPr id="3" name="Content Placeholder 2">
            <a:extLst>
              <a:ext uri="{FF2B5EF4-FFF2-40B4-BE49-F238E27FC236}">
                <a16:creationId xmlns:a16="http://schemas.microsoft.com/office/drawing/2014/main" id="{2EF18596-90A6-4954-B9F7-C51F24D43C42}"/>
              </a:ext>
            </a:extLst>
          </p:cNvPr>
          <p:cNvSpPr>
            <a:spLocks noGrp="1"/>
          </p:cNvSpPr>
          <p:nvPr>
            <p:ph idx="1"/>
          </p:nvPr>
        </p:nvSpPr>
        <p:spPr/>
        <p:txBody>
          <a:bodyPr>
            <a:normAutofit fontScale="92500" lnSpcReduction="10000"/>
          </a:bodyPr>
          <a:lstStyle/>
          <a:p>
            <a:r>
              <a:rPr lang="en-US" dirty="0"/>
              <a:t>Study of 3 styles, conducting with U.S. white middle-class families:</a:t>
            </a:r>
          </a:p>
          <a:p>
            <a:pPr lvl="1"/>
            <a:r>
              <a:rPr lang="en-US" b="1" dirty="0"/>
              <a:t>Permissive</a:t>
            </a:r>
            <a:r>
              <a:rPr lang="en-US" dirty="0"/>
              <a:t>-lenient, considerable freedom, use discipline sparingly</a:t>
            </a:r>
          </a:p>
          <a:p>
            <a:pPr lvl="1"/>
            <a:r>
              <a:rPr lang="en-US" b="1" dirty="0"/>
              <a:t>Authoritarian</a:t>
            </a:r>
            <a:r>
              <a:rPr lang="en-US" dirty="0"/>
              <a:t>-strict, little opportunity for free play and exploration, punishment when children don’t respond appropriately to demands, show little affection</a:t>
            </a:r>
          </a:p>
          <a:p>
            <a:pPr lvl="2"/>
            <a:r>
              <a:rPr lang="en-US" dirty="0"/>
              <a:t>Works best in collectivist cultures</a:t>
            </a:r>
          </a:p>
          <a:p>
            <a:pPr lvl="1"/>
            <a:r>
              <a:rPr lang="en-US" b="1" dirty="0"/>
              <a:t>Authoritative</a:t>
            </a:r>
            <a:r>
              <a:rPr lang="en-US" dirty="0"/>
              <a:t>-somewhere in the middle; supportive but firm</a:t>
            </a:r>
          </a:p>
          <a:p>
            <a:pPr lvl="2"/>
            <a:r>
              <a:rPr lang="en-US" dirty="0"/>
              <a:t>Children show best social and emotional adjustment and least behavioral problems</a:t>
            </a:r>
          </a:p>
          <a:p>
            <a:pPr lvl="1"/>
            <a:r>
              <a:rPr lang="en-US" b="1" dirty="0"/>
              <a:t>Uninvolved</a:t>
            </a:r>
            <a:r>
              <a:rPr lang="en-US" dirty="0"/>
              <a:t>-neglectful</a:t>
            </a:r>
          </a:p>
          <a:p>
            <a:pPr lvl="2"/>
            <a:r>
              <a:rPr lang="en-US" dirty="0"/>
              <a:t>Children worst in social and emotional adjustment with most behavioral problems</a:t>
            </a:r>
          </a:p>
          <a:p>
            <a:r>
              <a:rPr lang="en-US" dirty="0"/>
              <a:t>Bottom line=good enough is good parenting, or </a:t>
            </a:r>
            <a:r>
              <a:rPr lang="en-US" b="1" dirty="0"/>
              <a:t>average expectable environment</a:t>
            </a:r>
            <a:r>
              <a:rPr lang="en-US" dirty="0"/>
              <a:t>-provides children wit basic needs for affection and discipline</a:t>
            </a:r>
          </a:p>
        </p:txBody>
      </p:sp>
    </p:spTree>
    <p:extLst>
      <p:ext uri="{BB962C8B-B14F-4D97-AF65-F5344CB8AC3E}">
        <p14:creationId xmlns:p14="http://schemas.microsoft.com/office/powerpoint/2010/main" val="4233234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F26D-714A-4E56-8BD3-47D919F0BAD2}"/>
              </a:ext>
            </a:extLst>
          </p:cNvPr>
          <p:cNvSpPr>
            <a:spLocks noGrp="1"/>
          </p:cNvSpPr>
          <p:nvPr>
            <p:ph type="title"/>
          </p:nvPr>
        </p:nvSpPr>
        <p:spPr/>
        <p:txBody>
          <a:bodyPr/>
          <a:lstStyle/>
          <a:p>
            <a:r>
              <a:rPr lang="en-US" dirty="0"/>
              <a:t>Continued…</a:t>
            </a:r>
          </a:p>
        </p:txBody>
      </p:sp>
      <p:sp>
        <p:nvSpPr>
          <p:cNvPr id="3" name="Content Placeholder 2">
            <a:extLst>
              <a:ext uri="{FF2B5EF4-FFF2-40B4-BE49-F238E27FC236}">
                <a16:creationId xmlns:a16="http://schemas.microsoft.com/office/drawing/2014/main" id="{069A349B-6F9E-413B-BD72-9C23B612DC7E}"/>
              </a:ext>
            </a:extLst>
          </p:cNvPr>
          <p:cNvSpPr>
            <a:spLocks noGrp="1"/>
          </p:cNvSpPr>
          <p:nvPr>
            <p:ph idx="1"/>
          </p:nvPr>
        </p:nvSpPr>
        <p:spPr/>
        <p:txBody>
          <a:bodyPr>
            <a:normAutofit fontScale="85000" lnSpcReduction="10000"/>
          </a:bodyPr>
          <a:lstStyle/>
          <a:p>
            <a:r>
              <a:rPr lang="en-US" dirty="0"/>
              <a:t>Peers play important role in development</a:t>
            </a:r>
          </a:p>
          <a:p>
            <a:r>
              <a:rPr lang="en-US" dirty="0"/>
              <a:t>Fathers general give less attention, affection, and less time; physical play with father is important; boys and girls choose father as playmate over mother </a:t>
            </a:r>
          </a:p>
          <a:p>
            <a:r>
              <a:rPr lang="en-US" dirty="0"/>
              <a:t>Children of single-parent household are more likely to have behavioral problems and engage in crime. Single parents are more likely to be poor, have low education, stressed, move more often</a:t>
            </a:r>
          </a:p>
          <a:p>
            <a:r>
              <a:rPr lang="en-US" dirty="0"/>
              <a:t>Children of same-sex parents do not differ any from those of traditional 2 parent households</a:t>
            </a:r>
          </a:p>
          <a:p>
            <a:r>
              <a:rPr lang="en-US" dirty="0"/>
              <a:t>Divorce typically has little long-term impact on children. In the short-term positive results come from when parents have a volatile relationship and separate; negative results come from parents who display little to no issues; kids with educated moms fare better; kids with educated fathers fare worse</a:t>
            </a:r>
          </a:p>
          <a:p>
            <a:endParaRPr lang="en-US" dirty="0"/>
          </a:p>
        </p:txBody>
      </p:sp>
    </p:spTree>
    <p:extLst>
      <p:ext uri="{BB962C8B-B14F-4D97-AF65-F5344CB8AC3E}">
        <p14:creationId xmlns:p14="http://schemas.microsoft.com/office/powerpoint/2010/main" val="4053330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C064A-EEAD-4DA3-8A6E-936B4FC3FE37}"/>
              </a:ext>
            </a:extLst>
          </p:cNvPr>
          <p:cNvSpPr>
            <a:spLocks noGrp="1"/>
          </p:cNvSpPr>
          <p:nvPr>
            <p:ph type="title"/>
          </p:nvPr>
        </p:nvSpPr>
        <p:spPr/>
        <p:txBody>
          <a:bodyPr/>
          <a:lstStyle/>
          <a:p>
            <a:r>
              <a:rPr lang="en-US" dirty="0"/>
              <a:t>Self-Control</a:t>
            </a:r>
          </a:p>
        </p:txBody>
      </p:sp>
      <p:sp>
        <p:nvSpPr>
          <p:cNvPr id="3" name="Content Placeholder 2">
            <a:extLst>
              <a:ext uri="{FF2B5EF4-FFF2-40B4-BE49-F238E27FC236}">
                <a16:creationId xmlns:a16="http://schemas.microsoft.com/office/drawing/2014/main" id="{EB12ED01-A986-4567-9407-F8C30972196D}"/>
              </a:ext>
            </a:extLst>
          </p:cNvPr>
          <p:cNvSpPr>
            <a:spLocks noGrp="1"/>
          </p:cNvSpPr>
          <p:nvPr>
            <p:ph idx="1"/>
          </p:nvPr>
        </p:nvSpPr>
        <p:spPr>
          <a:xfrm>
            <a:off x="1120000" y="1825625"/>
            <a:ext cx="5440598" cy="4351338"/>
          </a:xfrm>
        </p:spPr>
        <p:txBody>
          <a:bodyPr/>
          <a:lstStyle/>
          <a:p>
            <a:r>
              <a:rPr lang="en-US" dirty="0"/>
              <a:t>The ability to inhibit an impulse to act</a:t>
            </a:r>
          </a:p>
          <a:p>
            <a:r>
              <a:rPr lang="en-US" dirty="0"/>
              <a:t>Early capacity for delayed gratification is good</a:t>
            </a:r>
          </a:p>
          <a:p>
            <a:pPr lvl="1"/>
            <a:r>
              <a:rPr lang="en-US" dirty="0"/>
              <a:t>Cope with frustration </a:t>
            </a:r>
          </a:p>
          <a:p>
            <a:pPr lvl="1"/>
            <a:r>
              <a:rPr lang="en-US" dirty="0"/>
              <a:t>Higher test scores</a:t>
            </a:r>
          </a:p>
          <a:p>
            <a:pPr lvl="1"/>
            <a:r>
              <a:rPr lang="en-US" dirty="0"/>
              <a:t>Handling stress</a:t>
            </a:r>
          </a:p>
          <a:p>
            <a:pPr lvl="1"/>
            <a:endParaRPr lang="en-US" dirty="0"/>
          </a:p>
        </p:txBody>
      </p:sp>
      <p:pic>
        <p:nvPicPr>
          <p:cNvPr id="4" name="Picture 3">
            <a:extLst>
              <a:ext uri="{FF2B5EF4-FFF2-40B4-BE49-F238E27FC236}">
                <a16:creationId xmlns:a16="http://schemas.microsoft.com/office/drawing/2014/main" id="{D06F24DF-815F-4996-ADAB-48595381DCBF}"/>
              </a:ext>
            </a:extLst>
          </p:cNvPr>
          <p:cNvPicPr>
            <a:picLocks noChangeAspect="1"/>
          </p:cNvPicPr>
          <p:nvPr/>
        </p:nvPicPr>
        <p:blipFill>
          <a:blip r:embed="rId2"/>
          <a:stretch>
            <a:fillRect/>
          </a:stretch>
        </p:blipFill>
        <p:spPr>
          <a:xfrm>
            <a:off x="6663385" y="1988597"/>
            <a:ext cx="4467899" cy="3010825"/>
          </a:xfrm>
          <a:prstGeom prst="rect">
            <a:avLst/>
          </a:prstGeom>
        </p:spPr>
      </p:pic>
    </p:spTree>
    <p:extLst>
      <p:ext uri="{BB962C8B-B14F-4D97-AF65-F5344CB8AC3E}">
        <p14:creationId xmlns:p14="http://schemas.microsoft.com/office/powerpoint/2010/main" val="217341211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479</TotalTime>
  <Words>922</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Corbel</vt:lpstr>
      <vt:lpstr>Depth</vt:lpstr>
      <vt:lpstr>Chapter 10</vt:lpstr>
      <vt:lpstr>10.4</vt:lpstr>
      <vt:lpstr>Lesson #18</vt:lpstr>
      <vt:lpstr>Social Development in Infancy and Childhood</vt:lpstr>
      <vt:lpstr>Attachment</vt:lpstr>
      <vt:lpstr>Attachment Styles</vt:lpstr>
      <vt:lpstr>Influence of Parenting on Development</vt:lpstr>
      <vt:lpstr>Continued…</vt:lpstr>
      <vt:lpstr>Self-Control</vt:lpstr>
      <vt:lpstr>Development of Gender Identity</vt:lpstr>
      <vt:lpstr>Development of Gender Concepts</vt:lpstr>
      <vt:lpstr>Social and Emotional Development in Adolescence</vt:lpstr>
      <vt:lpstr>Life Transitions in Adulthood</vt:lpstr>
      <vt:lpstr>Closure</vt:lpstr>
    </vt:vector>
  </TitlesOfParts>
  <Company>EBR School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10</dc:title>
  <dc:creator>Amanda Vince</dc:creator>
  <cp:lastModifiedBy>Amanda Vince</cp:lastModifiedBy>
  <cp:revision>53</cp:revision>
  <dcterms:created xsi:type="dcterms:W3CDTF">2017-10-11T16:36:06Z</dcterms:created>
  <dcterms:modified xsi:type="dcterms:W3CDTF">2017-10-22T20:47:58Z</dcterms:modified>
</cp:coreProperties>
</file>