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7" r:id="rId6"/>
    <p:sldId id="268" r:id="rId7"/>
    <p:sldId id="269" r:id="rId8"/>
    <p:sldId id="270"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C4BF928-D2D0-40DD-9A6C-9BE50EA79362}" type="datetimeFigureOut">
              <a:rPr lang="en-US" smtClean="0"/>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2296942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BF928-D2D0-40DD-9A6C-9BE50EA79362}"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370402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BF928-D2D0-40DD-9A6C-9BE50EA79362}"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1123697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BF928-D2D0-40DD-9A6C-9BE50EA79362}"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D94EF-DD85-43B4-8179-A270CCB64E72}"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65000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BF928-D2D0-40DD-9A6C-9BE50EA79362}"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4246982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C4BF928-D2D0-40DD-9A6C-9BE50EA79362}" type="datetimeFigureOut">
              <a:rPr lang="en-US" smtClean="0"/>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1187217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C4BF928-D2D0-40DD-9A6C-9BE50EA79362}" type="datetimeFigureOut">
              <a:rPr lang="en-US" smtClean="0"/>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2510614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4BF928-D2D0-40DD-9A6C-9BE50EA79362}"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3017719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4BF928-D2D0-40DD-9A6C-9BE50EA79362}"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2906881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4BF928-D2D0-40DD-9A6C-9BE50EA79362}"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265024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4BF928-D2D0-40DD-9A6C-9BE50EA79362}"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2361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4BF928-D2D0-40DD-9A6C-9BE50EA79362}"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97651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4BF928-D2D0-40DD-9A6C-9BE50EA79362}" type="datetimeFigureOut">
              <a:rPr lang="en-US" smtClean="0"/>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2617378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4BF928-D2D0-40DD-9A6C-9BE50EA79362}" type="datetimeFigureOut">
              <a:rPr lang="en-US" smtClean="0"/>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3165564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BF928-D2D0-40DD-9A6C-9BE50EA79362}" type="datetimeFigureOut">
              <a:rPr lang="en-US" smtClean="0"/>
              <a:t>10/20/2017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105644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BF928-D2D0-40DD-9A6C-9BE50EA79362}"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328731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BF928-D2D0-40DD-9A6C-9BE50EA79362}"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D94EF-DD85-43B4-8179-A270CCB64E72}" type="slidenum">
              <a:rPr lang="en-US" smtClean="0"/>
              <a:t>‹#›</a:t>
            </a:fld>
            <a:endParaRPr lang="en-US"/>
          </a:p>
        </p:txBody>
      </p:sp>
    </p:spTree>
    <p:extLst>
      <p:ext uri="{BB962C8B-B14F-4D97-AF65-F5344CB8AC3E}">
        <p14:creationId xmlns:p14="http://schemas.microsoft.com/office/powerpoint/2010/main" val="162041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C4BF928-D2D0-40DD-9A6C-9BE50EA79362}" type="datetimeFigureOut">
              <a:rPr lang="en-US" smtClean="0"/>
              <a:t>10/20/2017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50D94EF-DD85-43B4-8179-A270CCB64E72}" type="slidenum">
              <a:rPr lang="en-US" smtClean="0"/>
              <a:t>‹#›</a:t>
            </a:fld>
            <a:endParaRPr lang="en-US"/>
          </a:p>
        </p:txBody>
      </p:sp>
    </p:spTree>
    <p:extLst>
      <p:ext uri="{BB962C8B-B14F-4D97-AF65-F5344CB8AC3E}">
        <p14:creationId xmlns:p14="http://schemas.microsoft.com/office/powerpoint/2010/main" val="2464605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10</a:t>
            </a:r>
            <a:endParaRPr lang="en-US" dirty="0"/>
          </a:p>
        </p:txBody>
      </p:sp>
      <p:sp>
        <p:nvSpPr>
          <p:cNvPr id="3" name="Subtitle 2"/>
          <p:cNvSpPr>
            <a:spLocks noGrp="1"/>
          </p:cNvSpPr>
          <p:nvPr>
            <p:ph type="subTitle" idx="1"/>
          </p:nvPr>
        </p:nvSpPr>
        <p:spPr/>
        <p:txBody>
          <a:bodyPr/>
          <a:lstStyle/>
          <a:p>
            <a:r>
              <a:rPr lang="en-US" dirty="0" smtClean="0"/>
              <a:t>Human Development</a:t>
            </a:r>
            <a:endParaRPr lang="en-US" dirty="0"/>
          </a:p>
        </p:txBody>
      </p:sp>
    </p:spTree>
    <p:extLst>
      <p:ext uri="{BB962C8B-B14F-4D97-AF65-F5344CB8AC3E}">
        <p14:creationId xmlns:p14="http://schemas.microsoft.com/office/powerpoint/2010/main" val="351494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Development in Adulthood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of us reach our physical peaks in our early 20s—strength, coordination, cognitive processing, and physical flexibility</a:t>
            </a:r>
          </a:p>
          <a:p>
            <a:r>
              <a:rPr lang="en-US" dirty="0" smtClean="0"/>
              <a:t>As we age we experience a decrease in muscle and an increase in body fat; basic sensory processes decline such as vision and hearing</a:t>
            </a:r>
          </a:p>
          <a:p>
            <a:r>
              <a:rPr lang="en-US" dirty="0" smtClean="0"/>
              <a:t>Fertility in women sharply declines after age 30</a:t>
            </a:r>
          </a:p>
          <a:p>
            <a:r>
              <a:rPr lang="en-US" b="1" dirty="0" smtClean="0"/>
              <a:t>Menopause</a:t>
            </a:r>
            <a:r>
              <a:rPr lang="en-US" dirty="0" smtClean="0"/>
              <a:t>-a major milestone in women which signals the termination of reproduction potential</a:t>
            </a:r>
          </a:p>
          <a:p>
            <a:pPr lvl="1"/>
            <a:r>
              <a:rPr lang="en-US" dirty="0" smtClean="0"/>
              <a:t>Men experience nothing compared to menopause but can have difficulty experiencing erections, achieving ejaculation, and a decline in sperm count</a:t>
            </a:r>
          </a:p>
          <a:p>
            <a:pPr lvl="1"/>
            <a:r>
              <a:rPr lang="en-US" dirty="0" smtClean="0"/>
              <a:t>Both reproductively older women and men present a higher risk for having children with developmental disorders</a:t>
            </a:r>
          </a:p>
          <a:p>
            <a:r>
              <a:rPr lang="en-US" dirty="0" smtClean="0"/>
              <a:t>Age also affect </a:t>
            </a:r>
            <a:r>
              <a:rPr lang="en-US" smtClean="0"/>
              <a:t>motor coordination</a:t>
            </a:r>
            <a:endParaRPr lang="en-US" dirty="0" smtClean="0"/>
          </a:p>
        </p:txBody>
      </p:sp>
    </p:spTree>
    <p:extLst>
      <p:ext uri="{BB962C8B-B14F-4D97-AF65-F5344CB8AC3E}">
        <p14:creationId xmlns:p14="http://schemas.microsoft.com/office/powerpoint/2010/main" val="382359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3556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10.2</a:t>
            </a:r>
            <a:endParaRPr lang="en-US" dirty="0"/>
          </a:p>
        </p:txBody>
      </p:sp>
      <p:sp>
        <p:nvSpPr>
          <p:cNvPr id="3" name="Subtitle 2"/>
          <p:cNvSpPr>
            <a:spLocks noGrp="1"/>
          </p:cNvSpPr>
          <p:nvPr>
            <p:ph type="subTitle" idx="1"/>
          </p:nvPr>
        </p:nvSpPr>
        <p:spPr/>
        <p:txBody>
          <a:bodyPr>
            <a:normAutofit fontScale="92500"/>
          </a:bodyPr>
          <a:lstStyle/>
          <a:p>
            <a:r>
              <a:rPr lang="en-US" dirty="0" smtClean="0"/>
              <a:t>The Developing Body: Physical and Motor Development</a:t>
            </a:r>
            <a:endParaRPr lang="en-US" dirty="0"/>
          </a:p>
        </p:txBody>
      </p:sp>
    </p:spTree>
    <p:extLst>
      <p:ext uri="{BB962C8B-B14F-4D97-AF65-F5344CB8AC3E}">
        <p14:creationId xmlns:p14="http://schemas.microsoft.com/office/powerpoint/2010/main" val="197673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a:t>
            </a:r>
            <a:r>
              <a:rPr lang="en-US" dirty="0" smtClean="0"/>
              <a:t>16</a:t>
            </a:r>
            <a:endParaRPr lang="en-US" dirty="0"/>
          </a:p>
        </p:txBody>
      </p:sp>
      <p:sp>
        <p:nvSpPr>
          <p:cNvPr id="3" name="Content Placeholder 2"/>
          <p:cNvSpPr>
            <a:spLocks noGrp="1"/>
          </p:cNvSpPr>
          <p:nvPr>
            <p:ph idx="1"/>
          </p:nvPr>
        </p:nvSpPr>
        <p:spPr/>
        <p:txBody>
          <a:bodyPr>
            <a:normAutofit/>
          </a:bodyPr>
          <a:lstStyle/>
          <a:p>
            <a:r>
              <a:rPr lang="en-US" dirty="0" smtClean="0"/>
              <a:t>Objective(s): </a:t>
            </a:r>
            <a:r>
              <a:rPr lang="en-US" dirty="0" smtClean="0"/>
              <a:t>Track the trajectory of prenatal development, and identify barriers to normal development. Describe how infants learn to coordinate motion and achieve major motor milestones. Describe physical maturation during childhood and adolescence. Explain which aspects of physical ability decline during aging.</a:t>
            </a:r>
            <a:endParaRPr lang="en-US" dirty="0" smtClean="0"/>
          </a:p>
          <a:p>
            <a:r>
              <a:rPr lang="en-US" dirty="0" smtClean="0"/>
              <a:t>Agenda: </a:t>
            </a:r>
            <a:r>
              <a:rPr lang="en-US" dirty="0" err="1" smtClean="0"/>
              <a:t>Bellwork</a:t>
            </a:r>
            <a:r>
              <a:rPr lang="en-US" dirty="0" smtClean="0"/>
              <a:t>, </a:t>
            </a:r>
            <a:r>
              <a:rPr lang="en-US" dirty="0" smtClean="0"/>
              <a:t>10.2 </a:t>
            </a:r>
            <a:r>
              <a:rPr lang="en-US" dirty="0" smtClean="0"/>
              <a:t>Notes and Discussion, Closure</a:t>
            </a:r>
          </a:p>
          <a:p>
            <a:r>
              <a:rPr lang="en-US" dirty="0" err="1" smtClean="0"/>
              <a:t>Bellwork</a:t>
            </a:r>
            <a:r>
              <a:rPr lang="en-US" dirty="0" smtClean="0"/>
              <a:t>: </a:t>
            </a:r>
            <a:r>
              <a:rPr lang="en-US" dirty="0" smtClean="0"/>
              <a:t>Think, reflect, discuss…</a:t>
            </a:r>
            <a:endParaRPr lang="en-US" dirty="0" smtClean="0"/>
          </a:p>
          <a:p>
            <a:pPr marL="0" indent="0">
              <a:buNone/>
            </a:pPr>
            <a:r>
              <a:rPr lang="en-US" dirty="0" smtClean="0"/>
              <a:t>	Can you think of both an environmental and genetic 	explanation for why adolescents in gangs become trouble 	makers?</a:t>
            </a:r>
            <a:endParaRPr lang="en-US" dirty="0"/>
          </a:p>
        </p:txBody>
      </p:sp>
    </p:spTree>
    <p:extLst>
      <p:ext uri="{BB962C8B-B14F-4D97-AF65-F5344CB8AC3E}">
        <p14:creationId xmlns:p14="http://schemas.microsoft.com/office/powerpoint/2010/main" val="1505207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Conception and Prenatal Development</a:t>
            </a:r>
            <a:endParaRPr lang="en-US" dirty="0"/>
          </a:p>
        </p:txBody>
      </p:sp>
      <p:sp>
        <p:nvSpPr>
          <p:cNvPr id="3" name="Content Placeholder 2"/>
          <p:cNvSpPr>
            <a:spLocks noGrp="1"/>
          </p:cNvSpPr>
          <p:nvPr>
            <p:ph idx="1"/>
          </p:nvPr>
        </p:nvSpPr>
        <p:spPr/>
        <p:txBody>
          <a:bodyPr>
            <a:normAutofit lnSpcReduction="10000"/>
          </a:bodyPr>
          <a:lstStyle/>
          <a:p>
            <a:r>
              <a:rPr lang="en-US" b="1" dirty="0" smtClean="0"/>
              <a:t>Prenatal</a:t>
            </a:r>
            <a:r>
              <a:rPr lang="en-US" dirty="0" smtClean="0"/>
              <a:t>-before birth</a:t>
            </a:r>
          </a:p>
          <a:p>
            <a:r>
              <a:rPr lang="en-US" dirty="0" smtClean="0"/>
              <a:t>The most dramatic changes occur early on in pregnancy, following conception, when the sperm fertilizes the egg to produce a </a:t>
            </a:r>
            <a:r>
              <a:rPr lang="en-US" b="1" dirty="0" smtClean="0"/>
              <a:t>zygote</a:t>
            </a:r>
            <a:r>
              <a:rPr lang="en-US" dirty="0" smtClean="0"/>
              <a:t>.</a:t>
            </a:r>
          </a:p>
          <a:p>
            <a:r>
              <a:rPr lang="en-US" dirty="0" smtClean="0"/>
              <a:t>Three Stages:</a:t>
            </a:r>
          </a:p>
          <a:p>
            <a:pPr lvl="1"/>
            <a:r>
              <a:rPr lang="en-US" i="1" dirty="0" smtClean="0"/>
              <a:t>Germinal Stage</a:t>
            </a:r>
            <a:r>
              <a:rPr lang="en-US" dirty="0" smtClean="0"/>
              <a:t>-when the zygote multiplies identical cells that yet to take on specific jobs called the </a:t>
            </a:r>
            <a:r>
              <a:rPr lang="en-US" b="1" dirty="0" smtClean="0"/>
              <a:t>blastocyst.</a:t>
            </a:r>
          </a:p>
          <a:p>
            <a:pPr lvl="1"/>
            <a:r>
              <a:rPr lang="en-US" i="1" dirty="0" smtClean="0"/>
              <a:t>Embryonic Stage</a:t>
            </a:r>
            <a:r>
              <a:rPr lang="en-US" dirty="0" smtClean="0"/>
              <a:t>-begins during the middle of the second week when the zygote become an </a:t>
            </a:r>
            <a:r>
              <a:rPr lang="en-US" b="1" dirty="0" smtClean="0"/>
              <a:t>embryo</a:t>
            </a:r>
            <a:r>
              <a:rPr lang="en-US" dirty="0" smtClean="0"/>
              <a:t>. During the 2</a:t>
            </a:r>
            <a:r>
              <a:rPr lang="en-US" baseline="30000" dirty="0" smtClean="0"/>
              <a:t>nd</a:t>
            </a:r>
            <a:r>
              <a:rPr lang="en-US" dirty="0" smtClean="0"/>
              <a:t>-8</a:t>
            </a:r>
            <a:r>
              <a:rPr lang="en-US" baseline="30000" dirty="0" smtClean="0"/>
              <a:t>th</a:t>
            </a:r>
            <a:r>
              <a:rPr lang="en-US" dirty="0" smtClean="0"/>
              <a:t> weeks of development limbs, facial features, major organs and body parts take form.</a:t>
            </a:r>
          </a:p>
          <a:p>
            <a:pPr lvl="2"/>
            <a:r>
              <a:rPr lang="en-US" dirty="0" smtClean="0"/>
              <a:t>Spontaneous miscarriage during this time is common (25% of the time)</a:t>
            </a:r>
          </a:p>
          <a:p>
            <a:pPr lvl="1"/>
            <a:r>
              <a:rPr lang="en-US" dirty="0" smtClean="0"/>
              <a:t>By the 9</a:t>
            </a:r>
            <a:r>
              <a:rPr lang="en-US" baseline="30000" dirty="0" smtClean="0"/>
              <a:t>th</a:t>
            </a:r>
            <a:r>
              <a:rPr lang="en-US" dirty="0" smtClean="0"/>
              <a:t> week, beginning the </a:t>
            </a:r>
            <a:r>
              <a:rPr lang="en-US" i="1" dirty="0" smtClean="0"/>
              <a:t>fetal stage</a:t>
            </a:r>
            <a:r>
              <a:rPr lang="en-US" dirty="0" smtClean="0"/>
              <a:t>, major organs are formed and the heart beats. At this point on, the fetus is “bulking up”.</a:t>
            </a:r>
          </a:p>
        </p:txBody>
      </p:sp>
    </p:spTree>
    <p:extLst>
      <p:ext uri="{BB962C8B-B14F-4D97-AF65-F5344CB8AC3E}">
        <p14:creationId xmlns:p14="http://schemas.microsoft.com/office/powerpoint/2010/main" val="73110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Brain Development-18 days and beyond</a:t>
            </a:r>
            <a:endParaRPr lang="en-US" dirty="0"/>
          </a:p>
        </p:txBody>
      </p:sp>
      <p:sp>
        <p:nvSpPr>
          <p:cNvPr id="3" name="Content Placeholder 2"/>
          <p:cNvSpPr>
            <a:spLocks noGrp="1"/>
          </p:cNvSpPr>
          <p:nvPr>
            <p:ph idx="1"/>
          </p:nvPr>
        </p:nvSpPr>
        <p:spPr>
          <a:xfrm>
            <a:off x="1120000" y="1825625"/>
            <a:ext cx="4849000" cy="4351338"/>
          </a:xfrm>
        </p:spPr>
        <p:txBody>
          <a:bodyPr/>
          <a:lstStyle/>
          <a:p>
            <a:r>
              <a:rPr lang="en-US" dirty="0" smtClean="0"/>
              <a:t>Unlike most organs our brains continue to develop into early adulthood</a:t>
            </a:r>
          </a:p>
          <a:p>
            <a:r>
              <a:rPr lang="en-US" dirty="0" smtClean="0"/>
              <a:t>Proliferation-from the 18</a:t>
            </a:r>
            <a:r>
              <a:rPr lang="en-US" baseline="30000" dirty="0" smtClean="0"/>
              <a:t>th</a:t>
            </a:r>
            <a:r>
              <a:rPr lang="en-US" dirty="0" smtClean="0"/>
              <a:t> day through the 6</a:t>
            </a:r>
            <a:r>
              <a:rPr lang="en-US" baseline="30000" dirty="0" smtClean="0"/>
              <a:t>th</a:t>
            </a:r>
            <a:r>
              <a:rPr lang="en-US" dirty="0" smtClean="0"/>
              <a:t> month of pregnancy neurons develop at an astronomical rate (up to 250,000 brain cells per minute)</a:t>
            </a:r>
          </a:p>
          <a:p>
            <a:pPr marL="0" indent="0">
              <a:buNone/>
            </a:pPr>
            <a:endParaRPr lang="en-US" dirty="0"/>
          </a:p>
        </p:txBody>
      </p:sp>
      <p:pic>
        <p:nvPicPr>
          <p:cNvPr id="4" name="Picture 3"/>
          <p:cNvPicPr>
            <a:picLocks noChangeAspect="1"/>
          </p:cNvPicPr>
          <p:nvPr/>
        </p:nvPicPr>
        <p:blipFill>
          <a:blip r:embed="rId2"/>
          <a:stretch>
            <a:fillRect/>
          </a:stretch>
        </p:blipFill>
        <p:spPr>
          <a:xfrm>
            <a:off x="6724650" y="1553119"/>
            <a:ext cx="4476750" cy="4451600"/>
          </a:xfrm>
          <a:prstGeom prst="rect">
            <a:avLst/>
          </a:prstGeom>
        </p:spPr>
      </p:pic>
    </p:spTree>
    <p:extLst>
      <p:ext uri="{BB962C8B-B14F-4D97-AF65-F5344CB8AC3E}">
        <p14:creationId xmlns:p14="http://schemas.microsoft.com/office/powerpoint/2010/main" val="134425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Obstacles to Normal Fetal Development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Premature Birth-considered to be less than 36 weeks although viability begins around 25 weeks. </a:t>
            </a:r>
          </a:p>
          <a:p>
            <a:pPr lvl="1"/>
            <a:r>
              <a:rPr lang="en-US" dirty="0" smtClean="0"/>
              <a:t>Premature birth presents higher risk of damage to physical and cognitive development</a:t>
            </a:r>
          </a:p>
          <a:p>
            <a:r>
              <a:rPr lang="en-US" dirty="0" smtClean="0"/>
              <a:t>Low Birth Weight-less than 5 ½ pounds for a full-term baby</a:t>
            </a:r>
          </a:p>
          <a:p>
            <a:pPr lvl="1"/>
            <a:r>
              <a:rPr lang="en-US" dirty="0" smtClean="0"/>
              <a:t>Linked to high risk of death, infection, developmental delays, and psychological disorders</a:t>
            </a:r>
          </a:p>
          <a:p>
            <a:pPr lvl="2"/>
            <a:r>
              <a:rPr lang="en-US" dirty="0" smtClean="0"/>
              <a:t>Is this a reflection of low birth weight or other issues during pregnancy?</a:t>
            </a:r>
          </a:p>
          <a:p>
            <a:pPr lvl="1"/>
            <a:r>
              <a:rPr lang="en-US" dirty="0" smtClean="0"/>
              <a:t>Low birth weight babies are likely to be born of single mothers, young mothers, and women with lower educational levels with fewer financial resources, and those who did not receive prenatal care</a:t>
            </a:r>
          </a:p>
          <a:p>
            <a:r>
              <a:rPr lang="en-US" dirty="0" smtClean="0"/>
              <a:t>Hazardous Environmental Influences-</a:t>
            </a:r>
            <a:r>
              <a:rPr lang="en-US" b="1" dirty="0" smtClean="0"/>
              <a:t>Teratogens</a:t>
            </a:r>
            <a:r>
              <a:rPr lang="en-US" dirty="0" smtClean="0"/>
              <a:t> are environmental factors that can affect prenatal development negatively.</a:t>
            </a:r>
          </a:p>
          <a:p>
            <a:pPr lvl="1"/>
            <a:r>
              <a:rPr lang="en-US" dirty="0" smtClean="0"/>
              <a:t>These include drugs, alcohol, chicken pox, anxiety, depression, and chronic stress</a:t>
            </a:r>
          </a:p>
          <a:p>
            <a:pPr lvl="1"/>
            <a:r>
              <a:rPr lang="en-US" dirty="0" smtClean="0"/>
              <a:t>All of these affect the chemical and physiological environment of the fetus</a:t>
            </a:r>
          </a:p>
          <a:p>
            <a:pPr lvl="1"/>
            <a:r>
              <a:rPr lang="en-US" b="1" dirty="0" smtClean="0"/>
              <a:t>Fetal Alcohol Syndrome</a:t>
            </a:r>
            <a:r>
              <a:rPr lang="en-US" dirty="0" smtClean="0"/>
              <a:t>-effects of alcohol exposure can result in learning disabilities, delays in physical growth, facial malformations, and behavioral disorders</a:t>
            </a:r>
          </a:p>
          <a:p>
            <a:r>
              <a:rPr lang="en-US" dirty="0" smtClean="0"/>
              <a:t>Genetic Disorders-caused by random errors in cell division resulting in impaired development of organs or organ systems. </a:t>
            </a:r>
          </a:p>
          <a:p>
            <a:pPr lvl="1"/>
            <a:r>
              <a:rPr lang="en-US" dirty="0" smtClean="0"/>
              <a:t>Could be as minor as a birthmark or as major as an intellectual or physical disability</a:t>
            </a:r>
            <a:endParaRPr lang="en-US" dirty="0"/>
          </a:p>
        </p:txBody>
      </p:sp>
    </p:spTree>
    <p:extLst>
      <p:ext uri="{BB962C8B-B14F-4D97-AF65-F5344CB8AC3E}">
        <p14:creationId xmlns:p14="http://schemas.microsoft.com/office/powerpoint/2010/main" val="1142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Infant Motor Development</a:t>
            </a:r>
            <a:endParaRPr lang="en-US" dirty="0"/>
          </a:p>
        </p:txBody>
      </p:sp>
      <p:sp>
        <p:nvSpPr>
          <p:cNvPr id="3" name="Content Placeholder 2"/>
          <p:cNvSpPr>
            <a:spLocks noGrp="1"/>
          </p:cNvSpPr>
          <p:nvPr>
            <p:ph idx="1"/>
          </p:nvPr>
        </p:nvSpPr>
        <p:spPr/>
        <p:txBody>
          <a:bodyPr>
            <a:normAutofit fontScale="92500"/>
          </a:bodyPr>
          <a:lstStyle/>
          <a:p>
            <a:r>
              <a:rPr lang="en-US" dirty="0" smtClean="0"/>
              <a:t>Infants are born with reflexes such as the </a:t>
            </a:r>
            <a:r>
              <a:rPr lang="en-US" i="1" dirty="0" smtClean="0"/>
              <a:t>sucking</a:t>
            </a:r>
            <a:r>
              <a:rPr lang="en-US" dirty="0" smtClean="0"/>
              <a:t> and </a:t>
            </a:r>
            <a:r>
              <a:rPr lang="en-US" i="1" dirty="0" smtClean="0"/>
              <a:t>rooting</a:t>
            </a:r>
            <a:r>
              <a:rPr lang="en-US" dirty="0" smtClean="0"/>
              <a:t> reflexes which instinctually help them seek nutrition from their mother</a:t>
            </a:r>
          </a:p>
          <a:p>
            <a:r>
              <a:rPr lang="en-US" b="1" dirty="0" smtClean="0"/>
              <a:t>Motor behaviors </a:t>
            </a:r>
            <a:r>
              <a:rPr lang="en-US" dirty="0" smtClean="0"/>
              <a:t>are bodily motions that occur as a result of self-initiated force that moves the bones and muscles</a:t>
            </a:r>
          </a:p>
          <a:p>
            <a:pPr lvl="1"/>
            <a:r>
              <a:rPr lang="en-US" dirty="0" smtClean="0"/>
              <a:t>Major milestones are sitting up, crawling, standing unsupported, and walking</a:t>
            </a:r>
          </a:p>
          <a:p>
            <a:pPr lvl="1"/>
            <a:r>
              <a:rPr lang="en-US" dirty="0" smtClean="0"/>
              <a:t>Virtually all infants across all cultures complete these milestones in this sequence</a:t>
            </a:r>
          </a:p>
          <a:p>
            <a:r>
              <a:rPr lang="en-US" dirty="0" smtClean="0"/>
              <a:t>Factors affecting motor development could be related to things such as body weight and cultural or parental practices such as swaddling for an extended period of time.</a:t>
            </a:r>
          </a:p>
          <a:p>
            <a:pPr lvl="1"/>
            <a:endParaRPr lang="en-US" dirty="0" smtClean="0"/>
          </a:p>
          <a:p>
            <a:endParaRPr lang="en-US" dirty="0"/>
          </a:p>
        </p:txBody>
      </p:sp>
    </p:spTree>
    <p:extLst>
      <p:ext uri="{BB962C8B-B14F-4D97-AF65-F5344CB8AC3E}">
        <p14:creationId xmlns:p14="http://schemas.microsoft.com/office/powerpoint/2010/main" val="611696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Growth and Physical Development Throughout Childhood</a:t>
            </a:r>
            <a:endParaRPr lang="en-US" dirty="0"/>
          </a:p>
        </p:txBody>
      </p:sp>
      <p:sp>
        <p:nvSpPr>
          <p:cNvPr id="3" name="Content Placeholder 2"/>
          <p:cNvSpPr>
            <a:spLocks noGrp="1"/>
          </p:cNvSpPr>
          <p:nvPr>
            <p:ph idx="1"/>
          </p:nvPr>
        </p:nvSpPr>
        <p:spPr>
          <a:xfrm>
            <a:off x="1120000" y="1825625"/>
            <a:ext cx="3820300" cy="4351338"/>
          </a:xfrm>
        </p:spPr>
        <p:txBody>
          <a:bodyPr/>
          <a:lstStyle/>
          <a:p>
            <a:r>
              <a:rPr lang="en-US" dirty="0" smtClean="0"/>
              <a:t>Growth spurts</a:t>
            </a:r>
          </a:p>
          <a:p>
            <a:pPr lvl="1"/>
            <a:r>
              <a:rPr lang="en-US" dirty="0" smtClean="0"/>
              <a:t>Occurring every 30-55 days in children ages 3-16</a:t>
            </a:r>
          </a:p>
          <a:p>
            <a:pPr lvl="1"/>
            <a:r>
              <a:rPr lang="en-US" dirty="0" smtClean="0"/>
              <a:t>Infant growth spurts are often sudden and are marked with more sleeping</a:t>
            </a:r>
          </a:p>
          <a:p>
            <a:pPr lvl="1"/>
            <a:endParaRPr lang="en-US" dirty="0"/>
          </a:p>
        </p:txBody>
      </p:sp>
      <p:pic>
        <p:nvPicPr>
          <p:cNvPr id="4" name="Picture 3"/>
          <p:cNvPicPr>
            <a:picLocks noChangeAspect="1"/>
          </p:cNvPicPr>
          <p:nvPr/>
        </p:nvPicPr>
        <p:blipFill>
          <a:blip r:embed="rId2"/>
          <a:stretch>
            <a:fillRect/>
          </a:stretch>
        </p:blipFill>
        <p:spPr>
          <a:xfrm>
            <a:off x="5299298" y="2295525"/>
            <a:ext cx="6054502" cy="3117850"/>
          </a:xfrm>
          <a:prstGeom prst="rect">
            <a:avLst/>
          </a:prstGeom>
        </p:spPr>
      </p:pic>
    </p:spTree>
    <p:extLst>
      <p:ext uri="{BB962C8B-B14F-4D97-AF65-F5344CB8AC3E}">
        <p14:creationId xmlns:p14="http://schemas.microsoft.com/office/powerpoint/2010/main" val="2169321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Maturation in Adolescence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Adolescence</a:t>
            </a:r>
            <a:r>
              <a:rPr lang="en-US" dirty="0" smtClean="0"/>
              <a:t>-the transitional period between childhood and adulthood when our bodies reach physical maturity, or </a:t>
            </a:r>
            <a:r>
              <a:rPr lang="en-US" b="1" dirty="0" smtClean="0"/>
              <a:t>puberty</a:t>
            </a:r>
          </a:p>
          <a:p>
            <a:r>
              <a:rPr lang="en-US" dirty="0" smtClean="0"/>
              <a:t>The pituitary glad stimulates growth, the reproductive system releases sex hormones</a:t>
            </a:r>
          </a:p>
          <a:p>
            <a:r>
              <a:rPr lang="en-US" dirty="0" smtClean="0"/>
              <a:t>Changes in </a:t>
            </a:r>
            <a:r>
              <a:rPr lang="en-US" b="1" dirty="0" smtClean="0"/>
              <a:t>primary sex characteristics </a:t>
            </a:r>
            <a:r>
              <a:rPr lang="en-US" dirty="0" smtClean="0"/>
              <a:t>(reproductive organs and genitals)</a:t>
            </a:r>
          </a:p>
          <a:p>
            <a:r>
              <a:rPr lang="en-US" dirty="0" smtClean="0"/>
              <a:t>Changes in </a:t>
            </a:r>
            <a:r>
              <a:rPr lang="en-US" b="1" dirty="0" smtClean="0"/>
              <a:t>secondary sex characteristics</a:t>
            </a:r>
            <a:r>
              <a:rPr lang="en-US" dirty="0" smtClean="0"/>
              <a:t> (breasts, voices, public hair)</a:t>
            </a:r>
          </a:p>
          <a:p>
            <a:pPr lvl="1"/>
            <a:r>
              <a:rPr lang="en-US" dirty="0" smtClean="0"/>
              <a:t>Androgens causes boys to increase in muscle tissue, grow facial and body hair, the shoulders to broaden, and </a:t>
            </a:r>
            <a:r>
              <a:rPr lang="en-US" b="1" dirty="0" smtClean="0"/>
              <a:t>spermarche</a:t>
            </a:r>
            <a:r>
              <a:rPr lang="en-US" dirty="0" smtClean="0"/>
              <a:t> (first ejaculation); in girls it induces physical growth and pubic hair</a:t>
            </a:r>
          </a:p>
          <a:p>
            <a:pPr lvl="1"/>
            <a:r>
              <a:rPr lang="en-US" dirty="0" smtClean="0"/>
              <a:t>Estrogen causes girls’ hips to widen, promote breast growth, uterus and vaginal maturation, and the onset of menstruation, or </a:t>
            </a:r>
            <a:r>
              <a:rPr lang="en-US" b="1" dirty="0" smtClean="0"/>
              <a:t>menarche</a:t>
            </a:r>
          </a:p>
          <a:p>
            <a:pPr lvl="1"/>
            <a:r>
              <a:rPr lang="en-US" dirty="0" smtClean="0"/>
              <a:t>The spermarche is not as closely tied to physical maturation as the menarche</a:t>
            </a:r>
          </a:p>
          <a:p>
            <a:r>
              <a:rPr lang="en-US" dirty="0" smtClean="0"/>
              <a:t>The timing of puberty is genetically, environmentally, and culturally influenced</a:t>
            </a:r>
          </a:p>
          <a:p>
            <a:pPr lvl="1"/>
            <a:endParaRPr lang="en-US" dirty="0" smtClean="0"/>
          </a:p>
        </p:txBody>
      </p:sp>
    </p:spTree>
    <p:extLst>
      <p:ext uri="{BB962C8B-B14F-4D97-AF65-F5344CB8AC3E}">
        <p14:creationId xmlns:p14="http://schemas.microsoft.com/office/powerpoint/2010/main" val="379107488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87</TotalTime>
  <Words>836</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Corbel</vt:lpstr>
      <vt:lpstr>Depth</vt:lpstr>
      <vt:lpstr>Chapter 10</vt:lpstr>
      <vt:lpstr>10.2</vt:lpstr>
      <vt:lpstr>Lesson #16</vt:lpstr>
      <vt:lpstr>Conception and Prenatal Development</vt:lpstr>
      <vt:lpstr>Brain Development-18 days and beyond</vt:lpstr>
      <vt:lpstr>Obstacles to Normal Fetal Development</vt:lpstr>
      <vt:lpstr>Infant Motor Development</vt:lpstr>
      <vt:lpstr>Growth and Physical Development Throughout Childhood</vt:lpstr>
      <vt:lpstr>Physical Maturation in Adolescence</vt:lpstr>
      <vt:lpstr>Physical Development in Adulthood</vt:lpstr>
      <vt:lpstr>Closure</vt:lpstr>
    </vt:vector>
  </TitlesOfParts>
  <Company>EBR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Amanda Vince</dc:creator>
  <cp:lastModifiedBy>Amanda Vince</cp:lastModifiedBy>
  <cp:revision>25</cp:revision>
  <dcterms:created xsi:type="dcterms:W3CDTF">2017-10-11T16:36:06Z</dcterms:created>
  <dcterms:modified xsi:type="dcterms:W3CDTF">2017-10-20T20:16:12Z</dcterms:modified>
</cp:coreProperties>
</file>