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4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2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97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5000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8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17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14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19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8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4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1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7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6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4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1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1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C4BF928-D2D0-40DD-9A6C-9BE50EA7936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0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.genetics.utah.edu/content/epigenetics/twin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Human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945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61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10.1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Special Considerations in Human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73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#15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Objective(s): Clarify how nature and nurture can contribute to development. Identify ways to think scientifically about developmental findings.</a:t>
            </a:r>
          </a:p>
          <a:p>
            <a:r>
              <a:rPr lang="en-US" dirty="0" smtClean="0"/>
              <a:t>Agenda: </a:t>
            </a:r>
            <a:r>
              <a:rPr lang="en-US" dirty="0" err="1" smtClean="0"/>
              <a:t>Bellwork</a:t>
            </a:r>
            <a:r>
              <a:rPr lang="en-US" dirty="0" smtClean="0"/>
              <a:t>, 10.1 Notes and Discussion, Closure</a:t>
            </a:r>
          </a:p>
          <a:p>
            <a:r>
              <a:rPr lang="en-US" dirty="0" err="1" smtClean="0"/>
              <a:t>Bellwork</a:t>
            </a:r>
            <a:r>
              <a:rPr lang="en-US" dirty="0" smtClean="0"/>
              <a:t>: Watch, reflect, discuss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Are identical twins really identical?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Video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5207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4226700" cy="4351338"/>
          </a:xfrm>
        </p:spPr>
        <p:txBody>
          <a:bodyPr/>
          <a:lstStyle/>
          <a:p>
            <a:r>
              <a:rPr lang="en-US" dirty="0" smtClean="0"/>
              <a:t>Study of how behavior changes over the life span</a:t>
            </a:r>
          </a:p>
          <a:p>
            <a:r>
              <a:rPr lang="en-US" dirty="0" smtClean="0"/>
              <a:t>Changes occur due to physical maturation, through experience, or a combination of both</a:t>
            </a:r>
          </a:p>
          <a:p>
            <a:pPr lvl="1"/>
            <a:r>
              <a:rPr lang="en-US" dirty="0" smtClean="0"/>
              <a:t>Nature (genetics) vs Nurture (environment)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622" y="2009775"/>
            <a:ext cx="5458178" cy="307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22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Clarifying the Nature-Nurture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574800"/>
            <a:ext cx="10233800" cy="46021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Study: parents who speak to their children a lot produce children with larger vocabularies.</a:t>
            </a:r>
          </a:p>
          <a:p>
            <a:pPr lvl="1"/>
            <a:r>
              <a:rPr lang="en-US" dirty="0" smtClean="0"/>
              <a:t>Replicated</a:t>
            </a:r>
          </a:p>
          <a:p>
            <a:pPr lvl="1"/>
            <a:r>
              <a:rPr lang="en-US" dirty="0" smtClean="0"/>
              <a:t>Tracked over a 4 year span—children who are spoken to less heard 30 million less words</a:t>
            </a:r>
          </a:p>
          <a:p>
            <a:pPr lvl="1"/>
            <a:r>
              <a:rPr lang="en-US" dirty="0" smtClean="0"/>
              <a:t>Ruling out other Hypothesis—perhaps children of parents who speak a lot are predisposed to larger vocabularies?</a:t>
            </a:r>
          </a:p>
          <a:p>
            <a:pPr lvl="1"/>
            <a:r>
              <a:rPr lang="en-US" dirty="0" smtClean="0"/>
              <a:t>Further studies show environment </a:t>
            </a:r>
            <a:r>
              <a:rPr lang="en-US" i="1" dirty="0" smtClean="0"/>
              <a:t>is </a:t>
            </a:r>
            <a:r>
              <a:rPr lang="en-US" dirty="0" smtClean="0"/>
              <a:t> a major influence on vocabulary</a:t>
            </a:r>
          </a:p>
          <a:p>
            <a:r>
              <a:rPr lang="en-US" b="1" dirty="0" smtClean="0"/>
              <a:t>Gene-Environment Interaction-</a:t>
            </a:r>
            <a:r>
              <a:rPr lang="en-US" dirty="0" smtClean="0"/>
              <a:t>when the effects of genes depend on the environment in which they are expressed.</a:t>
            </a:r>
          </a:p>
          <a:p>
            <a:pPr lvl="1"/>
            <a:r>
              <a:rPr lang="en-US" dirty="0" smtClean="0"/>
              <a:t>Monoamine oxidase (MAO)—low production of this enzyme associated with violence behavior. Studies showed that low AND poor environment led to antisocial behaviors.</a:t>
            </a:r>
          </a:p>
          <a:p>
            <a:r>
              <a:rPr lang="en-US" b="1" dirty="0" smtClean="0"/>
              <a:t>Nature VIA Nurture-</a:t>
            </a:r>
            <a:r>
              <a:rPr lang="en-US" dirty="0" smtClean="0"/>
              <a:t>tendency of individuals with certain genetic predispositions to seek out or create environments that express those predispositions.</a:t>
            </a:r>
          </a:p>
          <a:p>
            <a:pPr lvl="1"/>
            <a:r>
              <a:rPr lang="en-US" dirty="0" smtClean="0"/>
              <a:t>Environment is a consequence of the genetic predisposition</a:t>
            </a:r>
          </a:p>
          <a:p>
            <a:r>
              <a:rPr lang="en-US" b="1" dirty="0" smtClean="0"/>
              <a:t>Gene Expression</a:t>
            </a:r>
            <a:r>
              <a:rPr lang="en-US" dirty="0" smtClean="0"/>
              <a:t>-activation or deactivation of genes by environmental experiences throughout development</a:t>
            </a:r>
          </a:p>
          <a:p>
            <a:pPr lvl="1"/>
            <a:r>
              <a:rPr lang="en-US" dirty="0" smtClean="0"/>
              <a:t>It sometimes take environmental experience to flip the switch “on”</a:t>
            </a:r>
          </a:p>
          <a:p>
            <a:pPr lvl="1"/>
            <a:r>
              <a:rPr lang="en-US" b="1" dirty="0" smtClean="0"/>
              <a:t>Epigenetics</a:t>
            </a:r>
            <a:r>
              <a:rPr lang="en-US" dirty="0" smtClean="0"/>
              <a:t>-whether genes are active is regulated day-to-day and moment-to-moment according to environmental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654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Shape later development—on brain and behavior—but how much?</a:t>
            </a:r>
          </a:p>
          <a:p>
            <a:r>
              <a:rPr lang="en-US" dirty="0" smtClean="0"/>
              <a:t>Children are resilient and the trauma of negative experiences and environments can often be reversed.</a:t>
            </a:r>
          </a:p>
          <a:p>
            <a:pPr lvl="1"/>
            <a:r>
              <a:rPr lang="en-US" dirty="0" smtClean="0"/>
              <a:t>In some cases, later positive experiences can counteract early negative experiences (including kidnapping and sexual abuse)</a:t>
            </a:r>
          </a:p>
          <a:p>
            <a:pPr lvl="1"/>
            <a:r>
              <a:rPr lang="en-US" dirty="0" smtClean="0"/>
              <a:t>Short-term negative effects (behavior and sleep) common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99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Cohort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Cross-sectional design</a:t>
            </a:r>
            <a:r>
              <a:rPr lang="en-US" dirty="0" smtClean="0"/>
              <a:t>-research design that examines people of different ages at a single point in time</a:t>
            </a:r>
          </a:p>
          <a:p>
            <a:r>
              <a:rPr lang="en-US" b="1" dirty="0" smtClean="0"/>
              <a:t>Cohort effect</a:t>
            </a:r>
            <a:r>
              <a:rPr lang="en-US" dirty="0" smtClean="0"/>
              <a:t>-effect observed in a sample of participants that results from individuals in the sample group up at the same age</a:t>
            </a:r>
          </a:p>
          <a:p>
            <a:r>
              <a:rPr lang="en-US" b="1" dirty="0" smtClean="0"/>
              <a:t>Longitudinal design</a:t>
            </a:r>
            <a:r>
              <a:rPr lang="en-US" dirty="0" smtClean="0"/>
              <a:t>-research design that examines development in the same group of people on multiple occasions over time</a:t>
            </a:r>
          </a:p>
          <a:p>
            <a:pPr lvl="1"/>
            <a:r>
              <a:rPr lang="en-US" dirty="0" smtClean="0"/>
              <a:t>Expensive and take a long time</a:t>
            </a:r>
          </a:p>
          <a:p>
            <a:pPr lvl="1"/>
            <a:r>
              <a:rPr lang="en-US" dirty="0" smtClean="0"/>
              <a:t>Observational rather than </a:t>
            </a:r>
            <a:r>
              <a:rPr lang="en-US" dirty="0" err="1" smtClean="0"/>
              <a:t>experimental</a:t>
            </a:r>
            <a:r>
              <a:rPr lang="en-US" dirty="0" err="1" smtClean="0">
                <a:sym typeface="Wingdings" panose="05000000000000000000" pitchFamily="2" charset="2"/>
              </a:rPr>
              <a:t>infer</a:t>
            </a:r>
            <a:r>
              <a:rPr lang="en-US" dirty="0" smtClean="0">
                <a:sym typeface="Wingdings" panose="05000000000000000000" pitchFamily="2" charset="2"/>
              </a:rPr>
              <a:t> correlation vs causation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037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Hoc Fallacy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comes before B, A must cause B</a:t>
            </a:r>
          </a:p>
          <a:p>
            <a:r>
              <a:rPr lang="en-US" dirty="0" smtClean="0"/>
              <a:t>Correlation vs Causation:</a:t>
            </a:r>
          </a:p>
          <a:p>
            <a:pPr lvl="1"/>
            <a:r>
              <a:rPr lang="en-US" dirty="0" smtClean="0"/>
              <a:t>It is easy to assume that things that occur early in development cause things that come later</a:t>
            </a:r>
          </a:p>
          <a:p>
            <a:pPr lvl="2"/>
            <a:r>
              <a:rPr lang="en-US" dirty="0" smtClean="0"/>
              <a:t>Shy children are more likely to become engineers</a:t>
            </a:r>
          </a:p>
          <a:p>
            <a:pPr lvl="2"/>
            <a:r>
              <a:rPr lang="en-US" dirty="0" smtClean="0"/>
              <a:t>100% of serial killers drank milk as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906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Bidirectional 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development is almost always a two-way street</a:t>
            </a:r>
          </a:p>
          <a:p>
            <a:r>
              <a:rPr lang="en-US" dirty="0" smtClean="0"/>
              <a:t>Experiences influence development but development also influences what they experience</a:t>
            </a:r>
          </a:p>
          <a:p>
            <a:r>
              <a:rPr lang="en-US" dirty="0" smtClean="0"/>
              <a:t>Popular Psychology is full of unidirectional explanations:	</a:t>
            </a:r>
          </a:p>
          <a:p>
            <a:pPr lvl="1"/>
            <a:r>
              <a:rPr lang="en-US" dirty="0" smtClean="0"/>
              <a:t>Parents </a:t>
            </a:r>
            <a:r>
              <a:rPr lang="en-US" dirty="0" err="1" smtClean="0"/>
              <a:t>fighting</a:t>
            </a:r>
            <a:r>
              <a:rPr lang="en-US" dirty="0" err="1" smtClean="0">
                <a:sym typeface="Wingdings" panose="05000000000000000000" pitchFamily="2" charset="2"/>
              </a:rPr>
              <a:t>children</a:t>
            </a:r>
            <a:r>
              <a:rPr lang="en-US" dirty="0" smtClean="0">
                <a:sym typeface="Wingdings" panose="05000000000000000000" pitchFamily="2" charset="2"/>
              </a:rPr>
              <a:t> react negatively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Child witnesses violence at </a:t>
            </a:r>
            <a:r>
              <a:rPr lang="en-US" dirty="0" err="1" smtClean="0">
                <a:sym typeface="Wingdings" panose="05000000000000000000" pitchFamily="2" charset="2"/>
              </a:rPr>
              <a:t>schoolthey</a:t>
            </a:r>
            <a:r>
              <a:rPr lang="en-US" dirty="0" smtClean="0">
                <a:sym typeface="Wingdings" panose="05000000000000000000" pitchFamily="2" charset="2"/>
              </a:rPr>
              <a:t> become </a:t>
            </a:r>
            <a:r>
              <a:rPr lang="en-US" smtClean="0">
                <a:sym typeface="Wingdings" panose="05000000000000000000" pitchFamily="2" charset="2"/>
              </a:rPr>
              <a:t>more aggressive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300621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41</TotalTime>
  <Words>468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Corbel</vt:lpstr>
      <vt:lpstr>Wingdings</vt:lpstr>
      <vt:lpstr>Depth</vt:lpstr>
      <vt:lpstr>Chapter 10</vt:lpstr>
      <vt:lpstr>10.1</vt:lpstr>
      <vt:lpstr>Lesson #15</vt:lpstr>
      <vt:lpstr>Developmental Psychology</vt:lpstr>
      <vt:lpstr>Clarifying the Nature-Nurture Debate</vt:lpstr>
      <vt:lpstr>Early Experiences</vt:lpstr>
      <vt:lpstr>Cohort Effects</vt:lpstr>
      <vt:lpstr>Post Hoc Fallacy</vt:lpstr>
      <vt:lpstr>Bidirectional Influences</vt:lpstr>
      <vt:lpstr>Closure</vt:lpstr>
    </vt:vector>
  </TitlesOfParts>
  <Company>EBR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Amanda Vince</dc:creator>
  <cp:lastModifiedBy>Amanda Vince</cp:lastModifiedBy>
  <cp:revision>11</cp:revision>
  <dcterms:created xsi:type="dcterms:W3CDTF">2017-10-11T16:36:06Z</dcterms:created>
  <dcterms:modified xsi:type="dcterms:W3CDTF">2017-10-11T17:17:08Z</dcterms:modified>
</cp:coreProperties>
</file>