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80" r:id="rId4"/>
    <p:sldId id="276" r:id="rId5"/>
    <p:sldId id="277" r:id="rId6"/>
    <p:sldId id="278" r:id="rId7"/>
    <p:sldId id="279" r:id="rId8"/>
    <p:sldId id="281" r:id="rId9"/>
    <p:sldId id="271" r:id="rId10"/>
    <p:sldId id="257" r:id="rId11"/>
    <p:sldId id="272" r:id="rId12"/>
    <p:sldId id="258" r:id="rId13"/>
    <p:sldId id="274" r:id="rId14"/>
    <p:sldId id="286" r:id="rId15"/>
    <p:sldId id="259" r:id="rId16"/>
    <p:sldId id="275" r:id="rId17"/>
    <p:sldId id="260" r:id="rId18"/>
    <p:sldId id="282" r:id="rId19"/>
    <p:sldId id="261" r:id="rId20"/>
    <p:sldId id="283" r:id="rId21"/>
    <p:sldId id="262" r:id="rId22"/>
    <p:sldId id="284" r:id="rId23"/>
    <p:sldId id="263" r:id="rId24"/>
    <p:sldId id="264" r:id="rId25"/>
    <p:sldId id="287" r:id="rId26"/>
    <p:sldId id="265" r:id="rId27"/>
    <p:sldId id="288" r:id="rId28"/>
    <p:sldId id="266" r:id="rId29"/>
    <p:sldId id="289" r:id="rId30"/>
    <p:sldId id="267" r:id="rId31"/>
    <p:sldId id="268" r:id="rId32"/>
    <p:sldId id="269" r:id="rId33"/>
    <p:sldId id="270"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8F402-4759-43C8-B283-9E7BBDD87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85691C-FBD9-42E9-A2A6-20DA66E61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30AA44A-C6DB-443E-A74F-F1DE23FD4803}"/>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354C022E-FC27-46C9-BAC3-7E7F121FA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D8F1F4-AB25-4672-8F30-B24885DEA6A9}"/>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26775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CF47C0-CE11-4EA7-8D2E-8013D78440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8C878A3-7893-4F47-AFFA-36DE8C5613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7E094A-00CD-44A1-ABC2-AD30D247C8DD}"/>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E7F0B013-A645-40FE-B479-3CD36EBD4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8B32D1C-C25A-4B98-A77E-45EACB4F9F8C}"/>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5343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4332819-EF38-4573-BD2A-9478ED259F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13CFEEC-0A75-4345-95B7-D3BBE2B141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10F562-EDF5-447D-B26B-56C4DDEACCAD}"/>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53DBE679-70F5-4AC3-8753-1895F5132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41485C-16D7-4EEE-BA00-57E7234114DA}"/>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134245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31CAE8-0CD1-4C5C-B660-CA9FA7ECD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AE41F1-6EAA-48C4-8AEF-285E3521BD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978FA9-C922-4382-9DCF-2CC768048A71}"/>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0BBAD420-0084-4C57-8D93-DA1EA0B64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0E30B93-A341-4C6B-8CBC-7A992A764A75}"/>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276042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7F736-8779-47A3-B38C-FA3070CB1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B22195F-31D8-4978-BDC6-2A470391D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2E25294-C0A8-45AF-8AF8-EA68F1A918DB}"/>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4B02E0BE-C208-490D-BB73-EBA9B5040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CD6A179-6E6A-40D6-A4FD-2034233BDC08}"/>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388209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7FAC09-4BA1-45D3-95C8-53C483863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2E6E1E5-1193-4DF8-8943-D120B2FC22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7F84F52-AB6D-4281-AF2A-0211326E5A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87EA8C-2A84-4900-8ED9-99E84150977B}"/>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6" name="Footer Placeholder 5">
            <a:extLst>
              <a:ext uri="{FF2B5EF4-FFF2-40B4-BE49-F238E27FC236}">
                <a16:creationId xmlns="" xmlns:a16="http://schemas.microsoft.com/office/drawing/2014/main" id="{B2E38F19-8DBB-42F6-A0B5-E5B5F2D1E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D6FC045-56A5-4AEE-8C18-1035BE9692FD}"/>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3932118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27B0F-7CB8-459A-B22D-14588FA48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C4AF45B-8100-4511-BABF-AEC247AF7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6670844-69FA-4F27-B530-A75BB6A801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3A9FDC2-ABE5-48CB-878C-E8803DD16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FCA931-386A-4064-BB04-001BE2A1CD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2A91019-F64E-46DB-A1AC-6572D5BB3FE2}"/>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8" name="Footer Placeholder 7">
            <a:extLst>
              <a:ext uri="{FF2B5EF4-FFF2-40B4-BE49-F238E27FC236}">
                <a16:creationId xmlns="" xmlns:a16="http://schemas.microsoft.com/office/drawing/2014/main" id="{02121A8B-4FB1-4F28-BFDC-D3BD1E7D55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A139492-BFDC-47FA-978B-D709CBDC7F63}"/>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163574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48C91D-7511-4358-A89D-6A1A5C53C2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94A3281-4038-486F-8798-5BF15CE41348}"/>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4" name="Footer Placeholder 3">
            <a:extLst>
              <a:ext uri="{FF2B5EF4-FFF2-40B4-BE49-F238E27FC236}">
                <a16:creationId xmlns="" xmlns:a16="http://schemas.microsoft.com/office/drawing/2014/main" id="{3485167A-5AF9-4C93-B65C-5083F1488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A095C14-C0BA-4C6F-A49A-1969B3D1981A}"/>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94822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4CB7BB-9AE9-4EFE-A3BA-DC17B1B7A802}"/>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3" name="Footer Placeholder 2">
            <a:extLst>
              <a:ext uri="{FF2B5EF4-FFF2-40B4-BE49-F238E27FC236}">
                <a16:creationId xmlns="" xmlns:a16="http://schemas.microsoft.com/office/drawing/2014/main" id="{4E94D5DA-ABD6-4041-BD0B-C7724781F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9A901AC-67CE-4DD9-B8D9-441D1D04D201}"/>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332362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3693B-8DA1-44CF-B3B0-B5E7DFE2F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161009A-B09F-480A-B419-4E95B49A24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C1CB9F-4E08-421A-AF41-6445535AE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54B94FF-04CB-4CD9-A91D-F2E86F28AD2D}"/>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6" name="Footer Placeholder 5">
            <a:extLst>
              <a:ext uri="{FF2B5EF4-FFF2-40B4-BE49-F238E27FC236}">
                <a16:creationId xmlns="" xmlns:a16="http://schemas.microsoft.com/office/drawing/2014/main" id="{3B9DC77D-7C57-4AD2-A0A9-F6BDF657E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87AB83-A9DF-4C0F-B8C1-34B09B176040}"/>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399378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D8BE5-B4BA-42AA-A401-3D38CF4B2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BE1456E-5E03-4004-B7E6-CA5F893D0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61A0195-D852-45DB-8DEF-59C17F1F4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986F19B-4638-45FE-834E-E383C37D917B}"/>
              </a:ext>
            </a:extLst>
          </p:cNvPr>
          <p:cNvSpPr>
            <a:spLocks noGrp="1"/>
          </p:cNvSpPr>
          <p:nvPr>
            <p:ph type="dt" sz="half" idx="10"/>
          </p:nvPr>
        </p:nvSpPr>
        <p:spPr/>
        <p:txBody>
          <a:bodyPr/>
          <a:lstStyle/>
          <a:p>
            <a:fld id="{5EC4FA77-6543-4D39-A464-DA225C835C4F}" type="datetimeFigureOut">
              <a:rPr lang="en-US" smtClean="0"/>
              <a:t>10/18/2017</a:t>
            </a:fld>
            <a:endParaRPr lang="en-US"/>
          </a:p>
        </p:txBody>
      </p:sp>
      <p:sp>
        <p:nvSpPr>
          <p:cNvPr id="6" name="Footer Placeholder 5">
            <a:extLst>
              <a:ext uri="{FF2B5EF4-FFF2-40B4-BE49-F238E27FC236}">
                <a16:creationId xmlns="" xmlns:a16="http://schemas.microsoft.com/office/drawing/2014/main" id="{D2000B02-2070-44D5-AD09-C257AAF89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8788A2-3ECE-420D-96EE-82D064D840C3}"/>
              </a:ext>
            </a:extLst>
          </p:cNvPr>
          <p:cNvSpPr>
            <a:spLocks noGrp="1"/>
          </p:cNvSpPr>
          <p:nvPr>
            <p:ph type="sldNum" sz="quarter" idx="12"/>
          </p:nvPr>
        </p:nvSpPr>
        <p:spPr/>
        <p:txBody>
          <a:bodyPr/>
          <a:lstStyle/>
          <a:p>
            <a:fld id="{BAEC4657-7F0E-45A3-BE06-7CB2AB35816D}" type="slidenum">
              <a:rPr lang="en-US" smtClean="0"/>
              <a:t>‹#›</a:t>
            </a:fld>
            <a:endParaRPr lang="en-US"/>
          </a:p>
        </p:txBody>
      </p:sp>
    </p:spTree>
    <p:extLst>
      <p:ext uri="{BB962C8B-B14F-4D97-AF65-F5344CB8AC3E}">
        <p14:creationId xmlns:p14="http://schemas.microsoft.com/office/powerpoint/2010/main" val="170604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2ECBC1-E3D2-4310-BAFA-7390DE3BB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F4DFF43-990A-4046-AFF3-FD2BAA2B1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705EF1-DE98-4464-9264-CE469211D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4FA77-6543-4D39-A464-DA225C835C4F}" type="datetimeFigureOut">
              <a:rPr lang="en-US" smtClean="0"/>
              <a:t>10/18/2017</a:t>
            </a:fld>
            <a:endParaRPr lang="en-US"/>
          </a:p>
        </p:txBody>
      </p:sp>
      <p:sp>
        <p:nvSpPr>
          <p:cNvPr id="5" name="Footer Placeholder 4">
            <a:extLst>
              <a:ext uri="{FF2B5EF4-FFF2-40B4-BE49-F238E27FC236}">
                <a16:creationId xmlns="" xmlns:a16="http://schemas.microsoft.com/office/drawing/2014/main" id="{A47A61F4-B302-4797-A845-4ACF5CFF5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FA18FC9-EDB4-470C-904B-1BFC57FE9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C4657-7F0E-45A3-BE06-7CB2AB35816D}" type="slidenum">
              <a:rPr lang="en-US" smtClean="0"/>
              <a:t>‹#›</a:t>
            </a:fld>
            <a:endParaRPr lang="en-US"/>
          </a:p>
        </p:txBody>
      </p:sp>
    </p:spTree>
    <p:extLst>
      <p:ext uri="{BB962C8B-B14F-4D97-AF65-F5344CB8AC3E}">
        <p14:creationId xmlns:p14="http://schemas.microsoft.com/office/powerpoint/2010/main" val="564293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khanacademy.org/humanities/art-africa/southern-africa/zimbabwe/v/great-zimbabwe-unesconhk"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uPgEIM-NbhQ"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khanacademy.org/humanities/ap-art-history/africa-ap/v/sika-dwa-kofi-golden-stoo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khanacademy.org/humanities/ap-art-history/africa-ap/v/female-pwo-mas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khanacademy.org/humanities/ap-art-history/africa-ap/v/sande-bund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khanacademy.org/humanities/ap-art-history/africa-ap/v/ikeng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khanacademy.org/humanities/ap-art-history/africa-ap/v/fang-reliquary"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khanacademy.org/humanities/ap-art-history/africa-ap/v/olowe-veranda"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C5DDA-0443-4DA4-A41F-69FB07C71E35}"/>
              </a:ext>
            </a:extLst>
          </p:cNvPr>
          <p:cNvSpPr>
            <a:spLocks noGrp="1"/>
          </p:cNvSpPr>
          <p:nvPr>
            <p:ph type="ctrTitle"/>
          </p:nvPr>
        </p:nvSpPr>
        <p:spPr/>
        <p:txBody>
          <a:bodyPr/>
          <a:lstStyle/>
          <a:p>
            <a:r>
              <a:rPr lang="en-US" dirty="0"/>
              <a:t>African Art</a:t>
            </a:r>
          </a:p>
        </p:txBody>
      </p:sp>
      <p:sp>
        <p:nvSpPr>
          <p:cNvPr id="3" name="Subtitle 2">
            <a:extLst>
              <a:ext uri="{FF2B5EF4-FFF2-40B4-BE49-F238E27FC236}">
                <a16:creationId xmlns="" xmlns:a16="http://schemas.microsoft.com/office/drawing/2014/main" id="{10F37BF3-3161-43F4-B92B-9FCAC97DFCA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6838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C6A3CD-D93A-47DF-BF2A-2CAA606E437F}"/>
              </a:ext>
            </a:extLst>
          </p:cNvPr>
          <p:cNvSpPr>
            <a:spLocks noGrp="1"/>
          </p:cNvSpPr>
          <p:nvPr>
            <p:ph type="title"/>
          </p:nvPr>
        </p:nvSpPr>
        <p:spPr/>
        <p:txBody>
          <a:bodyPr>
            <a:noAutofit/>
          </a:bodyPr>
          <a:lstStyle/>
          <a:p>
            <a:r>
              <a:rPr lang="en-US" sz="1800" dirty="0"/>
              <a:t>167. Conical tower and circular wall of Great Zimbabwe</a:t>
            </a:r>
            <a:br>
              <a:rPr lang="en-US" sz="1800" dirty="0"/>
            </a:br>
            <a:r>
              <a:rPr lang="en-US" sz="1800" dirty="0"/>
              <a:t>Southeastern Zimbabwe</a:t>
            </a:r>
            <a:br>
              <a:rPr lang="en-US" sz="1800" dirty="0"/>
            </a:br>
            <a:r>
              <a:rPr lang="en-US" sz="1800" dirty="0"/>
              <a:t>Shona peoples</a:t>
            </a:r>
            <a:br>
              <a:rPr lang="en-US" sz="1800" dirty="0"/>
            </a:br>
            <a:r>
              <a:rPr lang="en-US" sz="1800" dirty="0"/>
              <a:t>c. 1000-1400 CE</a:t>
            </a:r>
            <a:br>
              <a:rPr lang="en-US" sz="1800" dirty="0"/>
            </a:br>
            <a:r>
              <a:rPr lang="en-US" sz="1800" dirty="0"/>
              <a:t>Coursed granite blocks</a:t>
            </a:r>
          </a:p>
        </p:txBody>
      </p:sp>
      <p:sp>
        <p:nvSpPr>
          <p:cNvPr id="3" name="Content Placeholder 2">
            <a:extLst>
              <a:ext uri="{FF2B5EF4-FFF2-40B4-BE49-F238E27FC236}">
                <a16:creationId xmlns="" xmlns:a16="http://schemas.microsoft.com/office/drawing/2014/main" id="{C28AAF86-EDF9-416C-B0DB-7E41C004E0B5}"/>
              </a:ext>
            </a:extLst>
          </p:cNvPr>
          <p:cNvSpPr>
            <a:spLocks noGrp="1"/>
          </p:cNvSpPr>
          <p:nvPr>
            <p:ph idx="1"/>
          </p:nvPr>
        </p:nvSpPr>
        <p:spPr>
          <a:xfrm>
            <a:off x="6945297" y="1019175"/>
            <a:ext cx="4408503" cy="5022851"/>
          </a:xfrm>
        </p:spPr>
        <p:txBody>
          <a:bodyPr/>
          <a:lstStyle/>
          <a:p>
            <a:r>
              <a:rPr lang="en-US" dirty="0"/>
              <a:t>Zimbabwe derives from the Shona term for “venerated houses” or “houses of stone”</a:t>
            </a:r>
          </a:p>
          <a:p>
            <a:r>
              <a:rPr lang="en-US" dirty="0"/>
              <a:t>Prosperous trading center and royal complex</a:t>
            </a:r>
          </a:p>
          <a:p>
            <a:r>
              <a:rPr lang="en-US" dirty="0"/>
              <a:t>Stone enclosure—probably a royal residence</a:t>
            </a:r>
          </a:p>
          <a:p>
            <a:r>
              <a:rPr lang="en-US" dirty="0"/>
              <a:t>Walls: 800 feet long, 32 feet tall, 17 feet thick at base</a:t>
            </a:r>
          </a:p>
        </p:txBody>
      </p:sp>
      <p:pic>
        <p:nvPicPr>
          <p:cNvPr id="4" name="Picture 3">
            <a:extLst>
              <a:ext uri="{FF2B5EF4-FFF2-40B4-BE49-F238E27FC236}">
                <a16:creationId xmlns="" xmlns:a16="http://schemas.microsoft.com/office/drawing/2014/main" id="{08F64DD0-E202-44E1-8C3A-074195926EDA}"/>
              </a:ext>
            </a:extLst>
          </p:cNvPr>
          <p:cNvPicPr>
            <a:picLocks noChangeAspect="1"/>
          </p:cNvPicPr>
          <p:nvPr/>
        </p:nvPicPr>
        <p:blipFill>
          <a:blip r:embed="rId2"/>
          <a:stretch>
            <a:fillRect/>
          </a:stretch>
        </p:blipFill>
        <p:spPr>
          <a:xfrm>
            <a:off x="581025" y="1971675"/>
            <a:ext cx="5794139" cy="3848100"/>
          </a:xfrm>
          <a:prstGeom prst="rect">
            <a:avLst/>
          </a:prstGeom>
        </p:spPr>
      </p:pic>
    </p:spTree>
    <p:extLst>
      <p:ext uri="{BB962C8B-B14F-4D97-AF65-F5344CB8AC3E}">
        <p14:creationId xmlns:p14="http://schemas.microsoft.com/office/powerpoint/2010/main" val="373450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CCFF64F-F5BB-4D83-AFAB-269526A704AE}"/>
              </a:ext>
            </a:extLst>
          </p:cNvPr>
          <p:cNvSpPr>
            <a:spLocks noGrp="1"/>
          </p:cNvSpPr>
          <p:nvPr>
            <p:ph idx="1"/>
          </p:nvPr>
        </p:nvSpPr>
        <p:spPr>
          <a:xfrm>
            <a:off x="838200" y="800100"/>
            <a:ext cx="4048125" cy="5376863"/>
          </a:xfrm>
        </p:spPr>
        <p:txBody>
          <a:bodyPr>
            <a:normAutofit fontScale="77500" lnSpcReduction="20000"/>
          </a:bodyPr>
          <a:lstStyle/>
          <a:p>
            <a:r>
              <a:rPr lang="en-US" dirty="0"/>
              <a:t>Conical towered modeled on traditional shapes of grain silos</a:t>
            </a:r>
          </a:p>
          <a:p>
            <a:r>
              <a:rPr lang="en-US" dirty="0"/>
              <a:t>This control over food symbolized a wealthy community with power and generosity</a:t>
            </a:r>
          </a:p>
          <a:p>
            <a:r>
              <a:rPr lang="en-US" dirty="0"/>
              <a:t>Walls slope inward toward the top; made of exfoliated granite</a:t>
            </a:r>
          </a:p>
          <a:p>
            <a:r>
              <a:rPr lang="en-US" dirty="0"/>
              <a:t>Internal and external passageways are narrow and long, forcing occupants to walk in a single file—paralleling experiences in the African bush</a:t>
            </a:r>
          </a:p>
          <a:p>
            <a:r>
              <a:rPr lang="en-US" dirty="0"/>
              <a:t>Tower resembles a granary—good harvest and prosperity</a:t>
            </a:r>
          </a:p>
          <a:p>
            <a:r>
              <a:rPr lang="en-US" dirty="0">
                <a:hlinkClick r:id="rId2"/>
              </a:rPr>
              <a:t>Video</a:t>
            </a:r>
            <a:endParaRPr lang="en-US" dirty="0"/>
          </a:p>
        </p:txBody>
      </p:sp>
      <p:pic>
        <p:nvPicPr>
          <p:cNvPr id="4" name="Picture 3">
            <a:extLst>
              <a:ext uri="{FF2B5EF4-FFF2-40B4-BE49-F238E27FC236}">
                <a16:creationId xmlns="" xmlns:a16="http://schemas.microsoft.com/office/drawing/2014/main" id="{30543084-13DF-4094-9CD3-9296D04EA92A}"/>
              </a:ext>
            </a:extLst>
          </p:cNvPr>
          <p:cNvPicPr>
            <a:picLocks noChangeAspect="1"/>
          </p:cNvPicPr>
          <p:nvPr/>
        </p:nvPicPr>
        <p:blipFill>
          <a:blip r:embed="rId3"/>
          <a:stretch>
            <a:fillRect/>
          </a:stretch>
        </p:blipFill>
        <p:spPr>
          <a:xfrm>
            <a:off x="5249876" y="1878013"/>
            <a:ext cx="6699236" cy="4752975"/>
          </a:xfrm>
          <a:prstGeom prst="rect">
            <a:avLst/>
          </a:prstGeom>
        </p:spPr>
      </p:pic>
      <p:pic>
        <p:nvPicPr>
          <p:cNvPr id="5" name="Picture 4">
            <a:extLst>
              <a:ext uri="{FF2B5EF4-FFF2-40B4-BE49-F238E27FC236}">
                <a16:creationId xmlns="" xmlns:a16="http://schemas.microsoft.com/office/drawing/2014/main" id="{6CA3A99B-4442-45B1-A20C-37CF9D8D253D}"/>
              </a:ext>
            </a:extLst>
          </p:cNvPr>
          <p:cNvPicPr>
            <a:picLocks noChangeAspect="1"/>
          </p:cNvPicPr>
          <p:nvPr/>
        </p:nvPicPr>
        <p:blipFill>
          <a:blip r:embed="rId4"/>
          <a:stretch>
            <a:fillRect/>
          </a:stretch>
        </p:blipFill>
        <p:spPr>
          <a:xfrm>
            <a:off x="8599494" y="180181"/>
            <a:ext cx="3214915" cy="2629694"/>
          </a:xfrm>
          <a:prstGeom prst="rect">
            <a:avLst/>
          </a:prstGeom>
        </p:spPr>
      </p:pic>
    </p:spTree>
    <p:extLst>
      <p:ext uri="{BB962C8B-B14F-4D97-AF65-F5344CB8AC3E}">
        <p14:creationId xmlns:p14="http://schemas.microsoft.com/office/powerpoint/2010/main" val="52197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8386C-B1E4-4668-AE8D-8AED7D5308D3}"/>
              </a:ext>
            </a:extLst>
          </p:cNvPr>
          <p:cNvSpPr>
            <a:spLocks noGrp="1"/>
          </p:cNvSpPr>
          <p:nvPr>
            <p:ph type="title"/>
          </p:nvPr>
        </p:nvSpPr>
        <p:spPr/>
        <p:txBody>
          <a:bodyPr>
            <a:normAutofit/>
          </a:bodyPr>
          <a:lstStyle/>
          <a:p>
            <a:r>
              <a:rPr lang="en-US" sz="1800" dirty="0"/>
              <a:t>168. Great Mosque of </a:t>
            </a:r>
            <a:r>
              <a:rPr lang="en-US" sz="1800" dirty="0" err="1"/>
              <a:t>Djenne</a:t>
            </a:r>
            <a:r>
              <a:rPr lang="en-US" sz="1800" dirty="0"/>
              <a:t/>
            </a:r>
            <a:br>
              <a:rPr lang="en-US" sz="1800" dirty="0"/>
            </a:br>
            <a:r>
              <a:rPr lang="en-US" sz="1800" dirty="0"/>
              <a:t>Mali</a:t>
            </a:r>
            <a:br>
              <a:rPr lang="en-US" sz="1800" dirty="0"/>
            </a:br>
            <a:r>
              <a:rPr lang="en-US" sz="1800" dirty="0"/>
              <a:t>Founded c. 1200 CE, rebuilt 1906-1907</a:t>
            </a:r>
            <a:br>
              <a:rPr lang="en-US" sz="1800" dirty="0"/>
            </a:br>
            <a:r>
              <a:rPr lang="en-US" sz="1800" dirty="0"/>
              <a:t>Adobe</a:t>
            </a:r>
          </a:p>
        </p:txBody>
      </p:sp>
      <p:sp>
        <p:nvSpPr>
          <p:cNvPr id="3" name="Content Placeholder 2">
            <a:extLst>
              <a:ext uri="{FF2B5EF4-FFF2-40B4-BE49-F238E27FC236}">
                <a16:creationId xmlns="" xmlns:a16="http://schemas.microsoft.com/office/drawing/2014/main" id="{D9D873A5-839E-4D3F-8646-AEAA60A0F770}"/>
              </a:ext>
            </a:extLst>
          </p:cNvPr>
          <p:cNvSpPr>
            <a:spLocks noGrp="1"/>
          </p:cNvSpPr>
          <p:nvPr>
            <p:ph idx="1"/>
          </p:nvPr>
        </p:nvSpPr>
        <p:spPr>
          <a:xfrm>
            <a:off x="7210424" y="857250"/>
            <a:ext cx="4143375" cy="5319713"/>
          </a:xfrm>
        </p:spPr>
        <p:txBody>
          <a:bodyPr>
            <a:normAutofit fontScale="85000" lnSpcReduction="20000"/>
          </a:bodyPr>
          <a:lstStyle/>
          <a:p>
            <a:r>
              <a:rPr lang="en-US" dirty="0"/>
              <a:t>Façade of three towers</a:t>
            </a:r>
          </a:p>
          <a:p>
            <a:r>
              <a:rPr lang="en-US" dirty="0"/>
              <a:t>The center tower is the mihrab</a:t>
            </a:r>
          </a:p>
          <a:p>
            <a:r>
              <a:rPr lang="en-US" dirty="0"/>
              <a:t>Crowning ornaments have ostrich eggs—symbols of fertility and purity</a:t>
            </a:r>
          </a:p>
          <a:p>
            <a:r>
              <a:rPr lang="en-US" b="1" dirty="0" err="1"/>
              <a:t>Torons</a:t>
            </a:r>
            <a:r>
              <a:rPr lang="en-US" dirty="0"/>
              <a:t>-wooden beans projecting from the walls</a:t>
            </a:r>
          </a:p>
          <a:p>
            <a:r>
              <a:rPr lang="en-US" dirty="0"/>
              <a:t>Beams act as ladders for maintenance</a:t>
            </a:r>
          </a:p>
          <a:p>
            <a:r>
              <a:rPr lang="en-US" dirty="0"/>
              <a:t>Vertical fluting drains water off surfaces quickly</a:t>
            </a:r>
          </a:p>
          <a:p>
            <a:r>
              <a:rPr lang="en-US" dirty="0"/>
              <a:t>Made of </a:t>
            </a:r>
            <a:r>
              <a:rPr lang="en-US" b="1" dirty="0"/>
              <a:t>adobe</a:t>
            </a:r>
            <a:r>
              <a:rPr lang="en-US" dirty="0"/>
              <a:t>—a baked mixture of clay and straw</a:t>
            </a:r>
          </a:p>
          <a:p>
            <a:r>
              <a:rPr lang="en-US" dirty="0"/>
              <a:t>Largest mud-brick mosque in the world</a:t>
            </a:r>
          </a:p>
          <a:p>
            <a:endParaRPr lang="en-US" dirty="0"/>
          </a:p>
        </p:txBody>
      </p:sp>
      <p:pic>
        <p:nvPicPr>
          <p:cNvPr id="4" name="Picture 3">
            <a:extLst>
              <a:ext uri="{FF2B5EF4-FFF2-40B4-BE49-F238E27FC236}">
                <a16:creationId xmlns="" xmlns:a16="http://schemas.microsoft.com/office/drawing/2014/main" id="{A6A47F92-DEE0-4568-8E9D-194CF48992E3}"/>
              </a:ext>
            </a:extLst>
          </p:cNvPr>
          <p:cNvPicPr>
            <a:picLocks noChangeAspect="1"/>
          </p:cNvPicPr>
          <p:nvPr/>
        </p:nvPicPr>
        <p:blipFill>
          <a:blip r:embed="rId2"/>
          <a:stretch>
            <a:fillRect/>
          </a:stretch>
        </p:blipFill>
        <p:spPr>
          <a:xfrm>
            <a:off x="729961" y="1810121"/>
            <a:ext cx="6270171" cy="3900487"/>
          </a:xfrm>
          <a:prstGeom prst="rect">
            <a:avLst/>
          </a:prstGeom>
        </p:spPr>
      </p:pic>
    </p:spTree>
    <p:extLst>
      <p:ext uri="{BB962C8B-B14F-4D97-AF65-F5344CB8AC3E}">
        <p14:creationId xmlns:p14="http://schemas.microsoft.com/office/powerpoint/2010/main" val="178820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EE7D7E0-3B5C-47B4-A71C-200869105091}"/>
              </a:ext>
            </a:extLst>
          </p:cNvPr>
          <p:cNvPicPr>
            <a:picLocks noChangeAspect="1"/>
          </p:cNvPicPr>
          <p:nvPr/>
        </p:nvPicPr>
        <p:blipFill>
          <a:blip r:embed="rId2"/>
          <a:stretch>
            <a:fillRect/>
          </a:stretch>
        </p:blipFill>
        <p:spPr>
          <a:xfrm>
            <a:off x="5862638" y="2628900"/>
            <a:ext cx="5981700" cy="3905250"/>
          </a:xfrm>
          <a:prstGeom prst="rect">
            <a:avLst/>
          </a:prstGeom>
        </p:spPr>
      </p:pic>
      <p:pic>
        <p:nvPicPr>
          <p:cNvPr id="3" name="Picture 2">
            <a:extLst>
              <a:ext uri="{FF2B5EF4-FFF2-40B4-BE49-F238E27FC236}">
                <a16:creationId xmlns="" xmlns:a16="http://schemas.microsoft.com/office/drawing/2014/main" id="{9129E175-8740-4192-BAC3-E46AEAE9EC48}"/>
              </a:ext>
            </a:extLst>
          </p:cNvPr>
          <p:cNvPicPr>
            <a:picLocks noChangeAspect="1"/>
          </p:cNvPicPr>
          <p:nvPr/>
        </p:nvPicPr>
        <p:blipFill>
          <a:blip r:embed="rId3"/>
          <a:stretch>
            <a:fillRect/>
          </a:stretch>
        </p:blipFill>
        <p:spPr>
          <a:xfrm>
            <a:off x="485775" y="328613"/>
            <a:ext cx="5610225" cy="3743072"/>
          </a:xfrm>
          <a:prstGeom prst="rect">
            <a:avLst/>
          </a:prstGeom>
        </p:spPr>
      </p:pic>
      <p:pic>
        <p:nvPicPr>
          <p:cNvPr id="4" name="Picture 3">
            <a:extLst>
              <a:ext uri="{FF2B5EF4-FFF2-40B4-BE49-F238E27FC236}">
                <a16:creationId xmlns="" xmlns:a16="http://schemas.microsoft.com/office/drawing/2014/main" id="{8B346740-99A2-44EF-B3B5-30031866163D}"/>
              </a:ext>
            </a:extLst>
          </p:cNvPr>
          <p:cNvPicPr>
            <a:picLocks noChangeAspect="1"/>
          </p:cNvPicPr>
          <p:nvPr/>
        </p:nvPicPr>
        <p:blipFill>
          <a:blip r:embed="rId4"/>
          <a:stretch>
            <a:fillRect/>
          </a:stretch>
        </p:blipFill>
        <p:spPr>
          <a:xfrm>
            <a:off x="1091047" y="3324224"/>
            <a:ext cx="2437532" cy="3038475"/>
          </a:xfrm>
          <a:prstGeom prst="rect">
            <a:avLst/>
          </a:prstGeom>
        </p:spPr>
      </p:pic>
      <p:pic>
        <p:nvPicPr>
          <p:cNvPr id="5" name="Picture 4"/>
          <p:cNvPicPr>
            <a:picLocks noChangeAspect="1"/>
          </p:cNvPicPr>
          <p:nvPr/>
        </p:nvPicPr>
        <p:blipFill>
          <a:blip r:embed="rId5"/>
          <a:stretch>
            <a:fillRect/>
          </a:stretch>
        </p:blipFill>
        <p:spPr>
          <a:xfrm>
            <a:off x="7128655" y="155819"/>
            <a:ext cx="4344208" cy="2896139"/>
          </a:xfrm>
          <a:prstGeom prst="rect">
            <a:avLst/>
          </a:prstGeom>
        </p:spPr>
      </p:pic>
    </p:spTree>
    <p:extLst>
      <p:ext uri="{BB962C8B-B14F-4D97-AF65-F5344CB8AC3E}">
        <p14:creationId xmlns:p14="http://schemas.microsoft.com/office/powerpoint/2010/main" val="211974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8FBB69-7B20-46A7-8D30-0DB4B60CACA8}"/>
              </a:ext>
            </a:extLst>
          </p:cNvPr>
          <p:cNvSpPr>
            <a:spLocks noGrp="1"/>
          </p:cNvSpPr>
          <p:nvPr>
            <p:ph type="title"/>
          </p:nvPr>
        </p:nvSpPr>
        <p:spPr/>
        <p:txBody>
          <a:bodyPr/>
          <a:lstStyle/>
          <a:p>
            <a:r>
              <a:rPr lang="en-US" dirty="0"/>
              <a:t>African Sculpture</a:t>
            </a:r>
          </a:p>
        </p:txBody>
      </p:sp>
      <p:sp>
        <p:nvSpPr>
          <p:cNvPr id="3" name="Content Placeholder 2">
            <a:extLst>
              <a:ext uri="{FF2B5EF4-FFF2-40B4-BE49-F238E27FC236}">
                <a16:creationId xmlns="" xmlns:a16="http://schemas.microsoft.com/office/drawing/2014/main" id="{E8F04816-407A-4981-9143-EBB9D63C200F}"/>
              </a:ext>
            </a:extLst>
          </p:cNvPr>
          <p:cNvSpPr>
            <a:spLocks noGrp="1"/>
          </p:cNvSpPr>
          <p:nvPr>
            <p:ph idx="1"/>
          </p:nvPr>
        </p:nvSpPr>
        <p:spPr/>
        <p:txBody>
          <a:bodyPr>
            <a:normAutofit fontScale="70000" lnSpcReduction="20000"/>
          </a:bodyPr>
          <a:lstStyle/>
          <a:p>
            <a:r>
              <a:rPr lang="en-US" dirty="0" smtClean="0"/>
              <a:t>Despite the vastness of the continent and cultures, there are many similarities:</a:t>
            </a:r>
          </a:p>
          <a:p>
            <a:pPr lvl="1"/>
            <a:r>
              <a:rPr lang="en-US" dirty="0" smtClean="0"/>
              <a:t>Portable</a:t>
            </a:r>
          </a:p>
          <a:p>
            <a:pPr lvl="1"/>
            <a:r>
              <a:rPr lang="en-US" dirty="0" smtClean="0"/>
              <a:t>Wood is a favored material</a:t>
            </a:r>
          </a:p>
          <a:p>
            <a:pPr lvl="1"/>
            <a:r>
              <a:rPr lang="en-US" dirty="0" smtClean="0"/>
              <a:t>Ivory is a symbol of rank and prestige</a:t>
            </a:r>
          </a:p>
          <a:p>
            <a:pPr lvl="1"/>
            <a:r>
              <a:rPr lang="en-US" dirty="0" smtClean="0"/>
              <a:t>Metal is a symbol of strength, durability, and reserved for royalty</a:t>
            </a:r>
          </a:p>
          <a:p>
            <a:pPr lvl="1"/>
            <a:r>
              <a:rPr lang="en-US" dirty="0" smtClean="0"/>
              <a:t>Stone is rare</a:t>
            </a:r>
          </a:p>
          <a:p>
            <a:pPr lvl="1"/>
            <a:r>
              <a:rPr lang="en-US" dirty="0" smtClean="0"/>
              <a:t>Figures are generally frontal, drawn in full face, details on the sides</a:t>
            </a:r>
          </a:p>
          <a:p>
            <a:pPr lvl="1"/>
            <a:r>
              <a:rPr lang="en-US" dirty="0" smtClean="0"/>
              <a:t>Symmetry is used</a:t>
            </a:r>
          </a:p>
          <a:p>
            <a:pPr lvl="1"/>
            <a:r>
              <a:rPr lang="en-US" dirty="0" smtClean="0"/>
              <a:t>No preliminary sketches</a:t>
            </a:r>
          </a:p>
          <a:p>
            <a:pPr lvl="1"/>
            <a:r>
              <a:rPr lang="en-US" dirty="0" smtClean="0"/>
              <a:t>Stiffness; geometric in form; abstraction of figures</a:t>
            </a:r>
          </a:p>
          <a:p>
            <a:pPr lvl="1"/>
            <a:r>
              <a:rPr lang="en-US" dirty="0" smtClean="0"/>
              <a:t>Heads are disproportionately large; bodies are immature and small; hands and feet are small; fingers are rare</a:t>
            </a:r>
          </a:p>
          <a:p>
            <a:pPr lvl="1"/>
            <a:r>
              <a:rPr lang="en-US" dirty="0" smtClean="0"/>
              <a:t>Sexual characteristics are exaggerated</a:t>
            </a:r>
          </a:p>
          <a:p>
            <a:pPr lvl="1"/>
            <a:r>
              <a:rPr lang="en-US" dirty="0" smtClean="0"/>
              <a:t>Multimedia is common—sculptured adored with feathers, beads, fabric, </a:t>
            </a:r>
            <a:r>
              <a:rPr lang="en-US" dirty="0" err="1" smtClean="0"/>
              <a:t>etc</a:t>
            </a:r>
            <a:r>
              <a:rPr lang="en-US" dirty="0" smtClean="0"/>
              <a:t>…</a:t>
            </a:r>
          </a:p>
          <a:p>
            <a:pPr lvl="1"/>
            <a:r>
              <a:rPr lang="en-US" dirty="0" smtClean="0"/>
              <a:t>Important sculpture is never for decoration</a:t>
            </a:r>
          </a:p>
          <a:p>
            <a:pPr lvl="1"/>
            <a:r>
              <a:rPr lang="en-US" dirty="0" smtClean="0"/>
              <a:t>Masks are part of a costume; each mask has a specific purpose and spirit; dancer connects with spirit world-transmitting messages to witnesses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991024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B9EC93-A958-4DD9-B26C-4A567DB96856}"/>
              </a:ext>
            </a:extLst>
          </p:cNvPr>
          <p:cNvSpPr>
            <a:spLocks noGrp="1"/>
          </p:cNvSpPr>
          <p:nvPr>
            <p:ph type="title"/>
          </p:nvPr>
        </p:nvSpPr>
        <p:spPr/>
        <p:txBody>
          <a:bodyPr>
            <a:noAutofit/>
          </a:bodyPr>
          <a:lstStyle/>
          <a:p>
            <a:r>
              <a:rPr lang="en-US" sz="1800" dirty="0"/>
              <a:t>169. Wall plaque, from Oba’s palace</a:t>
            </a:r>
            <a:br>
              <a:rPr lang="en-US" sz="1800" dirty="0"/>
            </a:br>
            <a:r>
              <a:rPr lang="en-US" sz="1800" dirty="0"/>
              <a:t>Edo peoples, Benin (Nigeria)</a:t>
            </a:r>
            <a:br>
              <a:rPr lang="en-US" sz="1800" dirty="0"/>
            </a:br>
            <a:r>
              <a:rPr lang="en-US" sz="1800" dirty="0"/>
              <a:t>16</a:t>
            </a:r>
            <a:r>
              <a:rPr lang="en-US" sz="1800" baseline="30000" dirty="0"/>
              <a:t>th</a:t>
            </a:r>
            <a:r>
              <a:rPr lang="en-US" sz="1800" dirty="0"/>
              <a:t> century CE</a:t>
            </a:r>
            <a:br>
              <a:rPr lang="en-US" sz="1800" dirty="0"/>
            </a:br>
            <a:r>
              <a:rPr lang="en-US" sz="1800" dirty="0"/>
              <a:t>Cast brass</a:t>
            </a:r>
          </a:p>
        </p:txBody>
      </p:sp>
      <p:sp>
        <p:nvSpPr>
          <p:cNvPr id="3" name="Content Placeholder 2">
            <a:extLst>
              <a:ext uri="{FF2B5EF4-FFF2-40B4-BE49-F238E27FC236}">
                <a16:creationId xmlns="" xmlns:a16="http://schemas.microsoft.com/office/drawing/2014/main" id="{0712AFCB-2682-4DCC-A580-53E84B79CFE5}"/>
              </a:ext>
            </a:extLst>
          </p:cNvPr>
          <p:cNvSpPr>
            <a:spLocks noGrp="1"/>
          </p:cNvSpPr>
          <p:nvPr>
            <p:ph idx="1"/>
          </p:nvPr>
        </p:nvSpPr>
        <p:spPr>
          <a:xfrm>
            <a:off x="5600700" y="828675"/>
            <a:ext cx="5753100" cy="5348288"/>
          </a:xfrm>
        </p:spPr>
        <p:txBody>
          <a:bodyPr>
            <a:normAutofit fontScale="62500" lnSpcReduction="20000"/>
          </a:bodyPr>
          <a:lstStyle/>
          <a:p>
            <a:r>
              <a:rPr lang="en-US" dirty="0" smtClean="0"/>
              <a:t>Benin-present day Nigeria</a:t>
            </a:r>
          </a:p>
          <a:p>
            <a:r>
              <a:rPr lang="en-US" dirty="0" smtClean="0"/>
              <a:t>900 plaques produced, all between 16-18 inches </a:t>
            </a:r>
          </a:p>
          <a:p>
            <a:r>
              <a:rPr lang="en-US" dirty="0" smtClean="0"/>
              <a:t>Decorated walls and wooden pillars with the royal palace</a:t>
            </a:r>
            <a:r>
              <a:rPr lang="en-US" dirty="0"/>
              <a:t> </a:t>
            </a:r>
            <a:r>
              <a:rPr lang="en-US" dirty="0" smtClean="0"/>
              <a:t>in Benin</a:t>
            </a:r>
          </a:p>
          <a:p>
            <a:r>
              <a:rPr lang="en-US" dirty="0" smtClean="0"/>
              <a:t>Depicts aspects of court life; tells the story of the royal lineage</a:t>
            </a:r>
          </a:p>
          <a:p>
            <a:r>
              <a:rPr lang="en-US" dirty="0" smtClean="0"/>
              <a:t>Oba (king) believed to be the direct descendent of </a:t>
            </a:r>
            <a:r>
              <a:rPr lang="en-US" dirty="0" err="1" smtClean="0"/>
              <a:t>Oranmiyan</a:t>
            </a:r>
            <a:r>
              <a:rPr lang="en-US" dirty="0" smtClean="0"/>
              <a:t>, the founder of the dynasty.</a:t>
            </a:r>
          </a:p>
          <a:p>
            <a:r>
              <a:rPr lang="en-US" b="1" dirty="0" smtClean="0"/>
              <a:t>Hierarchic scaling</a:t>
            </a:r>
            <a:r>
              <a:rPr lang="en-US" dirty="0" smtClean="0"/>
              <a:t>; symbols of high rank are emphasized (coral beaded regalia, only Oba can be </a:t>
            </a:r>
            <a:r>
              <a:rPr lang="en-US" dirty="0" err="1" smtClean="0"/>
              <a:t>sheilded</a:t>
            </a:r>
            <a:r>
              <a:rPr lang="en-US" dirty="0" smtClean="0"/>
              <a:t>)</a:t>
            </a:r>
          </a:p>
          <a:p>
            <a:r>
              <a:rPr lang="en-US" dirty="0" smtClean="0"/>
              <a:t>Oba is stepping on fallen leader;</a:t>
            </a:r>
            <a:r>
              <a:rPr lang="en-US" dirty="0"/>
              <a:t> Ceremonial scene at </a:t>
            </a:r>
            <a:r>
              <a:rPr lang="en-US" dirty="0" smtClean="0"/>
              <a:t>court</a:t>
            </a:r>
          </a:p>
          <a:p>
            <a:r>
              <a:rPr lang="en-US" dirty="0" smtClean="0"/>
              <a:t>Emphasis on heads; bodies are small</a:t>
            </a:r>
          </a:p>
          <a:p>
            <a:r>
              <a:rPr lang="en-US" b="1" dirty="0" smtClean="0"/>
              <a:t>Cire Perdue</a:t>
            </a:r>
            <a:r>
              <a:rPr lang="en-US" dirty="0" smtClean="0"/>
              <a:t>-lost </a:t>
            </a:r>
            <a:r>
              <a:rPr lang="en-US" dirty="0"/>
              <a:t>wax process</a:t>
            </a:r>
          </a:p>
          <a:p>
            <a:r>
              <a:rPr lang="en-US" b="1" dirty="0" smtClean="0"/>
              <a:t>High relief </a:t>
            </a:r>
            <a:r>
              <a:rPr lang="en-US" dirty="0" smtClean="0"/>
              <a:t>sculpture</a:t>
            </a:r>
          </a:p>
          <a:p>
            <a:r>
              <a:rPr lang="en-US" dirty="0" smtClean="0">
                <a:hlinkClick r:id="rId2"/>
              </a:rPr>
              <a:t>Video</a:t>
            </a:r>
            <a:endParaRPr lang="en-US" dirty="0" smtClean="0"/>
          </a:p>
          <a:p>
            <a:r>
              <a:rPr lang="en-US" dirty="0" smtClean="0"/>
              <a:t>As power of Portuguese waned, so did Benin Empire. Palace seized by Britain in 1897—palace looted, city and palace burned, many killed</a:t>
            </a:r>
          </a:p>
          <a:p>
            <a:endParaRPr lang="en-US" dirty="0" smtClean="0"/>
          </a:p>
          <a:p>
            <a:endParaRPr lang="en-US" dirty="0" smtClean="0"/>
          </a:p>
          <a:p>
            <a:endParaRPr lang="en-US" dirty="0" smtClean="0"/>
          </a:p>
        </p:txBody>
      </p:sp>
      <p:pic>
        <p:nvPicPr>
          <p:cNvPr id="4" name="Picture 3">
            <a:extLst>
              <a:ext uri="{FF2B5EF4-FFF2-40B4-BE49-F238E27FC236}">
                <a16:creationId xmlns="" xmlns:a16="http://schemas.microsoft.com/office/drawing/2014/main" id="{F6C5CE62-8FC7-493C-9A74-34B7F881486C}"/>
              </a:ext>
            </a:extLst>
          </p:cNvPr>
          <p:cNvPicPr>
            <a:picLocks noChangeAspect="1"/>
          </p:cNvPicPr>
          <p:nvPr/>
        </p:nvPicPr>
        <p:blipFill>
          <a:blip r:embed="rId3"/>
          <a:stretch>
            <a:fillRect/>
          </a:stretch>
        </p:blipFill>
        <p:spPr>
          <a:xfrm>
            <a:off x="1023937" y="1690688"/>
            <a:ext cx="3533775" cy="4286250"/>
          </a:xfrm>
          <a:prstGeom prst="rect">
            <a:avLst/>
          </a:prstGeom>
        </p:spPr>
      </p:pic>
    </p:spTree>
    <p:extLst>
      <p:ext uri="{BB962C8B-B14F-4D97-AF65-F5344CB8AC3E}">
        <p14:creationId xmlns:p14="http://schemas.microsoft.com/office/powerpoint/2010/main" val="331804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51801FF-DA01-459C-BF55-271B38BC4FA7}"/>
              </a:ext>
            </a:extLst>
          </p:cNvPr>
          <p:cNvPicPr>
            <a:picLocks noChangeAspect="1"/>
          </p:cNvPicPr>
          <p:nvPr/>
        </p:nvPicPr>
        <p:blipFill>
          <a:blip r:embed="rId2"/>
          <a:stretch>
            <a:fillRect/>
          </a:stretch>
        </p:blipFill>
        <p:spPr>
          <a:xfrm>
            <a:off x="514350" y="638175"/>
            <a:ext cx="7353300" cy="4286250"/>
          </a:xfrm>
          <a:prstGeom prst="rect">
            <a:avLst/>
          </a:prstGeom>
        </p:spPr>
      </p:pic>
      <p:pic>
        <p:nvPicPr>
          <p:cNvPr id="3" name="Picture 2">
            <a:extLst>
              <a:ext uri="{FF2B5EF4-FFF2-40B4-BE49-F238E27FC236}">
                <a16:creationId xmlns="" xmlns:a16="http://schemas.microsoft.com/office/drawing/2014/main" id="{F1455F9B-D196-4B79-9652-5F58896BC42D}"/>
              </a:ext>
            </a:extLst>
          </p:cNvPr>
          <p:cNvPicPr>
            <a:picLocks noChangeAspect="1"/>
          </p:cNvPicPr>
          <p:nvPr/>
        </p:nvPicPr>
        <p:blipFill>
          <a:blip r:embed="rId3"/>
          <a:stretch>
            <a:fillRect/>
          </a:stretch>
        </p:blipFill>
        <p:spPr>
          <a:xfrm>
            <a:off x="8010525" y="3209925"/>
            <a:ext cx="3676650" cy="3143250"/>
          </a:xfrm>
          <a:prstGeom prst="rect">
            <a:avLst/>
          </a:prstGeom>
        </p:spPr>
      </p:pic>
      <p:sp>
        <p:nvSpPr>
          <p:cNvPr id="4" name="TextBox 3"/>
          <p:cNvSpPr txBox="1"/>
          <p:nvPr/>
        </p:nvSpPr>
        <p:spPr>
          <a:xfrm>
            <a:off x="8760919" y="1645607"/>
            <a:ext cx="2808718" cy="646331"/>
          </a:xfrm>
          <a:prstGeom prst="rect">
            <a:avLst/>
          </a:prstGeom>
          <a:noFill/>
        </p:spPr>
        <p:txBody>
          <a:bodyPr wrap="none" rtlCol="0">
            <a:spAutoFit/>
          </a:bodyPr>
          <a:lstStyle/>
          <a:p>
            <a:r>
              <a:rPr lang="en-US" dirty="0" smtClean="0"/>
              <a:t>Rosette shapes-evidence of </a:t>
            </a:r>
          </a:p>
          <a:p>
            <a:r>
              <a:rPr lang="en-US" dirty="0" smtClean="0"/>
              <a:t>contact with Europeans</a:t>
            </a:r>
            <a:endParaRPr lang="en-US" dirty="0"/>
          </a:p>
        </p:txBody>
      </p:sp>
      <p:cxnSp>
        <p:nvCxnSpPr>
          <p:cNvPr id="6" name="Straight Arrow Connector 5"/>
          <p:cNvCxnSpPr/>
          <p:nvPr/>
        </p:nvCxnSpPr>
        <p:spPr>
          <a:xfrm>
            <a:off x="10022774" y="2291938"/>
            <a:ext cx="142504" cy="1045028"/>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72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D2ED85-5258-4181-9A8D-5983A94920D1}"/>
              </a:ext>
            </a:extLst>
          </p:cNvPr>
          <p:cNvSpPr>
            <a:spLocks noGrp="1"/>
          </p:cNvSpPr>
          <p:nvPr>
            <p:ph type="title"/>
          </p:nvPr>
        </p:nvSpPr>
        <p:spPr/>
        <p:txBody>
          <a:bodyPr>
            <a:normAutofit/>
          </a:bodyPr>
          <a:lstStyle/>
          <a:p>
            <a:r>
              <a:rPr lang="en-US" sz="1800" dirty="0"/>
              <a:t>170. Sika </a:t>
            </a:r>
            <a:r>
              <a:rPr lang="en-US" sz="1800" dirty="0" err="1"/>
              <a:t>dwa</a:t>
            </a:r>
            <a:r>
              <a:rPr lang="en-US" sz="1800" dirty="0"/>
              <a:t> </a:t>
            </a:r>
            <a:r>
              <a:rPr lang="en-US" sz="1800" dirty="0" err="1"/>
              <a:t>kofi</a:t>
            </a:r>
            <a:r>
              <a:rPr lang="en-US" sz="1800" dirty="0"/>
              <a:t> (Golden Stool)</a:t>
            </a:r>
            <a:br>
              <a:rPr lang="en-US" sz="1800" dirty="0"/>
            </a:br>
            <a:r>
              <a:rPr lang="en-US" sz="1800" dirty="0"/>
              <a:t>Ashanti peoples (south central Ghana)</a:t>
            </a:r>
            <a:br>
              <a:rPr lang="en-US" sz="1800" dirty="0"/>
            </a:br>
            <a:r>
              <a:rPr lang="en-US" sz="1800" dirty="0"/>
              <a:t>c. 1700 CE</a:t>
            </a:r>
            <a:br>
              <a:rPr lang="en-US" sz="1800" dirty="0"/>
            </a:br>
            <a:r>
              <a:rPr lang="en-US" sz="1800" dirty="0"/>
              <a:t>Gold over wood and cast gold attachments</a:t>
            </a:r>
          </a:p>
        </p:txBody>
      </p:sp>
      <p:sp>
        <p:nvSpPr>
          <p:cNvPr id="3" name="Content Placeholder 2">
            <a:extLst>
              <a:ext uri="{FF2B5EF4-FFF2-40B4-BE49-F238E27FC236}">
                <a16:creationId xmlns="" xmlns:a16="http://schemas.microsoft.com/office/drawing/2014/main" id="{A466A3C7-2849-4246-97DC-FA47B93F108A}"/>
              </a:ext>
            </a:extLst>
          </p:cNvPr>
          <p:cNvSpPr>
            <a:spLocks noGrp="1"/>
          </p:cNvSpPr>
          <p:nvPr>
            <p:ph idx="1"/>
          </p:nvPr>
        </p:nvSpPr>
        <p:spPr>
          <a:xfrm>
            <a:off x="838200" y="1825625"/>
            <a:ext cx="4686300" cy="4351338"/>
          </a:xfrm>
        </p:spPr>
        <p:txBody>
          <a:bodyPr>
            <a:normAutofit fontScale="62500" lnSpcReduction="20000"/>
          </a:bodyPr>
          <a:lstStyle/>
          <a:p>
            <a:r>
              <a:rPr lang="en-US" dirty="0" smtClean="0"/>
              <a:t>Symbol of Ashanti people in Ghana</a:t>
            </a:r>
          </a:p>
          <a:p>
            <a:r>
              <a:rPr lang="en-US" dirty="0" smtClean="0"/>
              <a:t>Contains the soul of the nation</a:t>
            </a:r>
          </a:p>
          <a:p>
            <a:r>
              <a:rPr lang="en-US" dirty="0" smtClean="0"/>
              <a:t>Never actually used as a stool; never allowed to touch the ground</a:t>
            </a:r>
          </a:p>
          <a:p>
            <a:r>
              <a:rPr lang="en-US" dirty="0" smtClean="0"/>
              <a:t>The new king is raised over the stool; carried to the king on a pillow; he is the only person allowed to touch it</a:t>
            </a:r>
          </a:p>
          <a:p>
            <a:r>
              <a:rPr lang="en-US" dirty="0" smtClean="0"/>
              <a:t>Only taken out on special occasions</a:t>
            </a:r>
          </a:p>
          <a:p>
            <a:r>
              <a:rPr lang="en-US" dirty="0" smtClean="0"/>
              <a:t>Entire surface is inlaid with gold</a:t>
            </a:r>
          </a:p>
          <a:p>
            <a:r>
              <a:rPr lang="en-US" dirty="0" smtClean="0"/>
              <a:t>Bells hang on the side to warm the king of danger</a:t>
            </a:r>
          </a:p>
          <a:p>
            <a:r>
              <a:rPr lang="en-US" dirty="0" smtClean="0"/>
              <a:t>Replicas often used in ceremonies—each is different</a:t>
            </a:r>
          </a:p>
          <a:p>
            <a:r>
              <a:rPr lang="en-US" dirty="0" smtClean="0"/>
              <a:t>Complicated history with British</a:t>
            </a:r>
            <a:endParaRPr lang="en-US" dirty="0" smtClean="0">
              <a:hlinkClick r:id="rId2"/>
            </a:endParaRPr>
          </a:p>
          <a:p>
            <a:r>
              <a:rPr lang="en-US" dirty="0" smtClean="0">
                <a:hlinkClick r:id="rId2"/>
              </a:rPr>
              <a:t>Video</a:t>
            </a:r>
            <a:endParaRPr lang="en-US" dirty="0"/>
          </a:p>
        </p:txBody>
      </p:sp>
      <p:pic>
        <p:nvPicPr>
          <p:cNvPr id="4" name="Picture 3">
            <a:extLst>
              <a:ext uri="{FF2B5EF4-FFF2-40B4-BE49-F238E27FC236}">
                <a16:creationId xmlns="" xmlns:a16="http://schemas.microsoft.com/office/drawing/2014/main" id="{F0459198-7C4D-455E-9E12-43E813AB9AE8}"/>
              </a:ext>
            </a:extLst>
          </p:cNvPr>
          <p:cNvPicPr>
            <a:picLocks noChangeAspect="1"/>
          </p:cNvPicPr>
          <p:nvPr/>
        </p:nvPicPr>
        <p:blipFill>
          <a:blip r:embed="rId3"/>
          <a:stretch>
            <a:fillRect/>
          </a:stretch>
        </p:blipFill>
        <p:spPr>
          <a:xfrm>
            <a:off x="6410403" y="1619250"/>
            <a:ext cx="4943397" cy="4319587"/>
          </a:xfrm>
          <a:prstGeom prst="rect">
            <a:avLst/>
          </a:prstGeom>
        </p:spPr>
      </p:pic>
    </p:spTree>
    <p:extLst>
      <p:ext uri="{BB962C8B-B14F-4D97-AF65-F5344CB8AC3E}">
        <p14:creationId xmlns:p14="http://schemas.microsoft.com/office/powerpoint/2010/main" val="270100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740802A-2F1D-4555-945E-126E80890DE3}"/>
              </a:ext>
            </a:extLst>
          </p:cNvPr>
          <p:cNvPicPr>
            <a:picLocks noChangeAspect="1"/>
          </p:cNvPicPr>
          <p:nvPr/>
        </p:nvPicPr>
        <p:blipFill>
          <a:blip r:embed="rId2"/>
          <a:stretch>
            <a:fillRect/>
          </a:stretch>
        </p:blipFill>
        <p:spPr>
          <a:xfrm>
            <a:off x="638175" y="571500"/>
            <a:ext cx="6582833" cy="4443412"/>
          </a:xfrm>
          <a:prstGeom prst="rect">
            <a:avLst/>
          </a:prstGeom>
        </p:spPr>
      </p:pic>
      <p:pic>
        <p:nvPicPr>
          <p:cNvPr id="3" name="Picture 2">
            <a:extLst>
              <a:ext uri="{FF2B5EF4-FFF2-40B4-BE49-F238E27FC236}">
                <a16:creationId xmlns="" xmlns:a16="http://schemas.microsoft.com/office/drawing/2014/main" id="{5A17BB09-2175-47BE-A655-A7BB903931EB}"/>
              </a:ext>
            </a:extLst>
          </p:cNvPr>
          <p:cNvPicPr>
            <a:picLocks noChangeAspect="1"/>
          </p:cNvPicPr>
          <p:nvPr/>
        </p:nvPicPr>
        <p:blipFill>
          <a:blip r:embed="rId3"/>
          <a:stretch>
            <a:fillRect/>
          </a:stretch>
        </p:blipFill>
        <p:spPr>
          <a:xfrm>
            <a:off x="7710487" y="2295525"/>
            <a:ext cx="3759507" cy="4157662"/>
          </a:xfrm>
          <a:prstGeom prst="rect">
            <a:avLst/>
          </a:prstGeom>
        </p:spPr>
      </p:pic>
    </p:spTree>
    <p:extLst>
      <p:ext uri="{BB962C8B-B14F-4D97-AF65-F5344CB8AC3E}">
        <p14:creationId xmlns:p14="http://schemas.microsoft.com/office/powerpoint/2010/main" val="414349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74EC73-9A1B-4BE5-A265-73AED8A70221}"/>
              </a:ext>
            </a:extLst>
          </p:cNvPr>
          <p:cNvSpPr>
            <a:spLocks noGrp="1"/>
          </p:cNvSpPr>
          <p:nvPr>
            <p:ph type="title"/>
          </p:nvPr>
        </p:nvSpPr>
        <p:spPr/>
        <p:txBody>
          <a:bodyPr>
            <a:normAutofit/>
          </a:bodyPr>
          <a:lstStyle/>
          <a:p>
            <a:r>
              <a:rPr lang="en-US" sz="1800" dirty="0"/>
              <a:t>171. Ndop (portrait figure) of King </a:t>
            </a:r>
            <a:r>
              <a:rPr lang="en-US" sz="1800" dirty="0" err="1"/>
              <a:t>Mishe</a:t>
            </a:r>
            <a:r>
              <a:rPr lang="en-US" sz="1800" dirty="0"/>
              <a:t> </a:t>
            </a:r>
            <a:r>
              <a:rPr lang="en-US" sz="1800" dirty="0" err="1"/>
              <a:t>miShyaang</a:t>
            </a:r>
            <a:r>
              <a:rPr lang="en-US" sz="1800" dirty="0"/>
              <a:t> </a:t>
            </a:r>
            <a:r>
              <a:rPr lang="en-US" sz="1800" dirty="0" err="1"/>
              <a:t>maMbul</a:t>
            </a:r>
            <a:r>
              <a:rPr lang="en-US" sz="1800" dirty="0"/>
              <a:t/>
            </a:r>
            <a:br>
              <a:rPr lang="en-US" sz="1800" dirty="0"/>
            </a:br>
            <a:r>
              <a:rPr lang="en-US" sz="1800" dirty="0" err="1"/>
              <a:t>Kuba</a:t>
            </a:r>
            <a:r>
              <a:rPr lang="en-US" sz="1800" dirty="0"/>
              <a:t> peoples (Democratic Republic of the Congo)</a:t>
            </a:r>
            <a:br>
              <a:rPr lang="en-US" sz="1800" dirty="0"/>
            </a:br>
            <a:r>
              <a:rPr lang="en-US" sz="1800" dirty="0"/>
              <a:t>c. 1760-1780 CE</a:t>
            </a:r>
            <a:br>
              <a:rPr lang="en-US" sz="1800" dirty="0"/>
            </a:br>
            <a:r>
              <a:rPr lang="en-US" sz="1800" dirty="0"/>
              <a:t>wood</a:t>
            </a:r>
          </a:p>
        </p:txBody>
      </p:sp>
      <p:sp>
        <p:nvSpPr>
          <p:cNvPr id="3" name="Content Placeholder 2">
            <a:extLst>
              <a:ext uri="{FF2B5EF4-FFF2-40B4-BE49-F238E27FC236}">
                <a16:creationId xmlns="" xmlns:a16="http://schemas.microsoft.com/office/drawing/2014/main" id="{10084F0C-7C5E-4136-B6B6-8C762153B28A}"/>
              </a:ext>
            </a:extLst>
          </p:cNvPr>
          <p:cNvSpPr>
            <a:spLocks noGrp="1"/>
          </p:cNvSpPr>
          <p:nvPr>
            <p:ph idx="1"/>
          </p:nvPr>
        </p:nvSpPr>
        <p:spPr>
          <a:xfrm>
            <a:off x="838200" y="1825625"/>
            <a:ext cx="6530266" cy="4351338"/>
          </a:xfrm>
        </p:spPr>
        <p:txBody>
          <a:bodyPr>
            <a:normAutofit fontScale="55000" lnSpcReduction="20000"/>
          </a:bodyPr>
          <a:lstStyle/>
          <a:p>
            <a:r>
              <a:rPr lang="en-US" b="1" dirty="0" err="1" smtClean="0"/>
              <a:t>Ndop</a:t>
            </a:r>
            <a:r>
              <a:rPr lang="en-US" dirty="0" smtClean="0"/>
              <a:t> figures are commemorative portraits of </a:t>
            </a:r>
            <a:r>
              <a:rPr lang="en-US" dirty="0" err="1" smtClean="0"/>
              <a:t>Kuba</a:t>
            </a:r>
            <a:r>
              <a:rPr lang="en-US" dirty="0" smtClean="0"/>
              <a:t> rulers, presented in an ideal state.</a:t>
            </a:r>
          </a:p>
          <a:p>
            <a:r>
              <a:rPr lang="en-US" dirty="0" smtClean="0"/>
              <a:t>Not an actual depiction of a deceased king, but rather his spirit; made after his death</a:t>
            </a:r>
          </a:p>
          <a:p>
            <a:r>
              <a:rPr lang="en-US" dirty="0" smtClean="0"/>
              <a:t>Each king is commemorated by symbols on the base of the figure—this king has a sword in his left hand, in a non-aggressive pose, with the handle facing out</a:t>
            </a:r>
          </a:p>
          <a:p>
            <a:r>
              <a:rPr lang="en-US" dirty="0" smtClean="0"/>
              <a:t>One of the earliest existing African wood sculptures; oldest </a:t>
            </a:r>
            <a:r>
              <a:rPr lang="en-US" dirty="0" err="1" smtClean="0"/>
              <a:t>Ndop</a:t>
            </a:r>
            <a:r>
              <a:rPr lang="en-US" dirty="0" smtClean="0"/>
              <a:t> in existence</a:t>
            </a:r>
          </a:p>
          <a:p>
            <a:r>
              <a:rPr lang="en-US" dirty="0" smtClean="0"/>
              <a:t>Rubbed with oil to protect them from insects</a:t>
            </a:r>
          </a:p>
          <a:p>
            <a:r>
              <a:rPr lang="en-US" dirty="0" smtClean="0"/>
              <a:t>Acted as a surrogate for the king in his absence</a:t>
            </a:r>
          </a:p>
          <a:p>
            <a:r>
              <a:rPr lang="en-US" dirty="0" smtClean="0"/>
              <a:t>Kept in the king’s shrine with other works called a set of “royal charms”</a:t>
            </a:r>
          </a:p>
          <a:p>
            <a:r>
              <a:rPr lang="en-US" dirty="0" smtClean="0"/>
              <a:t>Royal regalia-bracelets, arm bands, belts. headdress</a:t>
            </a:r>
          </a:p>
          <a:p>
            <a:r>
              <a:rPr lang="en-US" dirty="0" smtClean="0"/>
              <a:t>Characteristics of </a:t>
            </a:r>
            <a:r>
              <a:rPr lang="en-US" dirty="0" err="1" smtClean="0"/>
              <a:t>Ndop</a:t>
            </a:r>
            <a:r>
              <a:rPr lang="en-US" dirty="0" smtClean="0"/>
              <a:t> figures:</a:t>
            </a:r>
          </a:p>
          <a:p>
            <a:pPr lvl="1"/>
            <a:r>
              <a:rPr lang="en-US" dirty="0" smtClean="0"/>
              <a:t>Cross-legged pose</a:t>
            </a:r>
          </a:p>
          <a:p>
            <a:pPr lvl="1"/>
            <a:r>
              <a:rPr lang="en-US" dirty="0" smtClean="0"/>
              <a:t>Sits on a base</a:t>
            </a:r>
          </a:p>
          <a:p>
            <a:pPr lvl="1"/>
            <a:r>
              <a:rPr lang="en-US" dirty="0" smtClean="0"/>
              <a:t>Face seems uninvolved; above mortal affairs</a:t>
            </a:r>
          </a:p>
          <a:p>
            <a:pPr lvl="1"/>
            <a:r>
              <a:rPr lang="en-US" dirty="0" smtClean="0"/>
              <a:t>A peace knife in the left hand</a:t>
            </a:r>
          </a:p>
          <a:p>
            <a:pPr lvl="1"/>
            <a:r>
              <a:rPr lang="en-US" dirty="0" smtClean="0"/>
              <a:t>1/3 ratio-head is seat of intelligence</a:t>
            </a:r>
          </a:p>
        </p:txBody>
      </p:sp>
      <p:pic>
        <p:nvPicPr>
          <p:cNvPr id="4" name="Picture 3">
            <a:extLst>
              <a:ext uri="{FF2B5EF4-FFF2-40B4-BE49-F238E27FC236}">
                <a16:creationId xmlns="" xmlns:a16="http://schemas.microsoft.com/office/drawing/2014/main" id="{16C351BA-9BFB-478B-920A-5B1B22980FB0}"/>
              </a:ext>
            </a:extLst>
          </p:cNvPr>
          <p:cNvPicPr>
            <a:picLocks noChangeAspect="1"/>
          </p:cNvPicPr>
          <p:nvPr/>
        </p:nvPicPr>
        <p:blipFill>
          <a:blip r:embed="rId2"/>
          <a:stretch>
            <a:fillRect/>
          </a:stretch>
        </p:blipFill>
        <p:spPr>
          <a:xfrm>
            <a:off x="8369932" y="608814"/>
            <a:ext cx="2651127" cy="5568149"/>
          </a:xfrm>
          <a:prstGeom prst="rect">
            <a:avLst/>
          </a:prstGeom>
        </p:spPr>
      </p:pic>
    </p:spTree>
    <p:extLst>
      <p:ext uri="{BB962C8B-B14F-4D97-AF65-F5344CB8AC3E}">
        <p14:creationId xmlns:p14="http://schemas.microsoft.com/office/powerpoint/2010/main" val="380146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4FD50-279E-4B44-95FE-031940B3AB6A}"/>
              </a:ext>
            </a:extLst>
          </p:cNvPr>
          <p:cNvSpPr>
            <a:spLocks noGrp="1"/>
          </p:cNvSpPr>
          <p:nvPr>
            <p:ph type="title"/>
          </p:nvPr>
        </p:nvSpPr>
        <p:spPr/>
        <p:txBody>
          <a:bodyPr/>
          <a:lstStyle/>
          <a:p>
            <a:r>
              <a:rPr lang="en-US" dirty="0"/>
              <a:t>Vocabulary</a:t>
            </a:r>
          </a:p>
        </p:txBody>
      </p:sp>
      <p:sp>
        <p:nvSpPr>
          <p:cNvPr id="3" name="Content Placeholder 2">
            <a:extLst>
              <a:ext uri="{FF2B5EF4-FFF2-40B4-BE49-F238E27FC236}">
                <a16:creationId xmlns="" xmlns:a16="http://schemas.microsoft.com/office/drawing/2014/main" id="{74B6F3B2-2BF6-4A72-870B-4D8B2F1235A8}"/>
              </a:ext>
            </a:extLst>
          </p:cNvPr>
          <p:cNvSpPr>
            <a:spLocks noGrp="1"/>
          </p:cNvSpPr>
          <p:nvPr>
            <p:ph idx="1"/>
          </p:nvPr>
        </p:nvSpPr>
        <p:spPr/>
        <p:txBody>
          <a:bodyPr numCol="2">
            <a:normAutofit/>
          </a:bodyPr>
          <a:lstStyle/>
          <a:p>
            <a:r>
              <a:rPr lang="en-US" dirty="0"/>
              <a:t>Adobe</a:t>
            </a:r>
          </a:p>
          <a:p>
            <a:r>
              <a:rPr lang="en-US" dirty="0"/>
              <a:t>Aka</a:t>
            </a:r>
          </a:p>
          <a:p>
            <a:r>
              <a:rPr lang="en-US" dirty="0" err="1"/>
              <a:t>Bieri</a:t>
            </a:r>
            <a:endParaRPr lang="en-US" dirty="0"/>
          </a:p>
          <a:p>
            <a:r>
              <a:rPr lang="en-US" dirty="0" err="1"/>
              <a:t>Bundu</a:t>
            </a:r>
            <a:endParaRPr lang="en-US" dirty="0"/>
          </a:p>
          <a:p>
            <a:r>
              <a:rPr lang="en-US" dirty="0"/>
              <a:t>Cire Perdue</a:t>
            </a:r>
          </a:p>
          <a:p>
            <a:r>
              <a:rPr lang="en-US" dirty="0"/>
              <a:t>Fetish</a:t>
            </a:r>
          </a:p>
          <a:p>
            <a:r>
              <a:rPr lang="en-US" dirty="0" err="1"/>
              <a:t>Ikenga</a:t>
            </a:r>
            <a:endParaRPr lang="en-US" dirty="0"/>
          </a:p>
          <a:p>
            <a:r>
              <a:rPr lang="en-US" dirty="0" err="1"/>
              <a:t>Lukasa</a:t>
            </a:r>
            <a:endParaRPr lang="en-US" dirty="0"/>
          </a:p>
          <a:p>
            <a:r>
              <a:rPr lang="en-US" dirty="0" err="1"/>
              <a:t>Mblo</a:t>
            </a:r>
            <a:endParaRPr lang="en-US" dirty="0"/>
          </a:p>
          <a:p>
            <a:r>
              <a:rPr lang="en-US" dirty="0"/>
              <a:t>Ndop</a:t>
            </a:r>
          </a:p>
          <a:p>
            <a:r>
              <a:rPr lang="en-US" dirty="0" err="1"/>
              <a:t>Nkisi</a:t>
            </a:r>
            <a:r>
              <a:rPr lang="en-US" dirty="0"/>
              <a:t> </a:t>
            </a:r>
            <a:r>
              <a:rPr lang="en-US" dirty="0" err="1"/>
              <a:t>n’kondi</a:t>
            </a:r>
            <a:endParaRPr lang="en-US" dirty="0"/>
          </a:p>
          <a:p>
            <a:r>
              <a:rPr lang="en-US" dirty="0" err="1"/>
              <a:t>Pwo</a:t>
            </a:r>
            <a:endParaRPr lang="en-US" dirty="0"/>
          </a:p>
          <a:p>
            <a:r>
              <a:rPr lang="en-US" dirty="0"/>
              <a:t>Scarification</a:t>
            </a:r>
          </a:p>
          <a:p>
            <a:r>
              <a:rPr lang="en-US" dirty="0" err="1"/>
              <a:t>Torons</a:t>
            </a:r>
            <a:endParaRPr lang="en-US" dirty="0"/>
          </a:p>
          <a:p>
            <a:endParaRPr lang="en-US" dirty="0"/>
          </a:p>
        </p:txBody>
      </p:sp>
    </p:spTree>
    <p:extLst>
      <p:ext uri="{BB962C8B-B14F-4D97-AF65-F5344CB8AC3E}">
        <p14:creationId xmlns:p14="http://schemas.microsoft.com/office/powerpoint/2010/main" val="51955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A3D35B9-C008-4084-A4BD-2871A963A89A}"/>
              </a:ext>
            </a:extLst>
          </p:cNvPr>
          <p:cNvPicPr>
            <a:picLocks noChangeAspect="1"/>
          </p:cNvPicPr>
          <p:nvPr/>
        </p:nvPicPr>
        <p:blipFill>
          <a:blip r:embed="rId2"/>
          <a:stretch>
            <a:fillRect/>
          </a:stretch>
        </p:blipFill>
        <p:spPr>
          <a:xfrm>
            <a:off x="7378694" y="742950"/>
            <a:ext cx="3699756" cy="5524500"/>
          </a:xfrm>
          <a:prstGeom prst="rect">
            <a:avLst/>
          </a:prstGeom>
        </p:spPr>
      </p:pic>
      <p:pic>
        <p:nvPicPr>
          <p:cNvPr id="3" name="Picture 2">
            <a:extLst>
              <a:ext uri="{FF2B5EF4-FFF2-40B4-BE49-F238E27FC236}">
                <a16:creationId xmlns="" xmlns:a16="http://schemas.microsoft.com/office/drawing/2014/main" id="{339A6875-F4D0-43E4-94EA-6457CC6F1240}"/>
              </a:ext>
            </a:extLst>
          </p:cNvPr>
          <p:cNvPicPr>
            <a:picLocks noChangeAspect="1"/>
          </p:cNvPicPr>
          <p:nvPr/>
        </p:nvPicPr>
        <p:blipFill>
          <a:blip r:embed="rId3"/>
          <a:stretch>
            <a:fillRect/>
          </a:stretch>
        </p:blipFill>
        <p:spPr>
          <a:xfrm>
            <a:off x="542925" y="1447800"/>
            <a:ext cx="6705600" cy="4286250"/>
          </a:xfrm>
          <a:prstGeom prst="rect">
            <a:avLst/>
          </a:prstGeom>
        </p:spPr>
      </p:pic>
    </p:spTree>
    <p:extLst>
      <p:ext uri="{BB962C8B-B14F-4D97-AF65-F5344CB8AC3E}">
        <p14:creationId xmlns:p14="http://schemas.microsoft.com/office/powerpoint/2010/main" val="1722383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A4C77E-49A8-4EEB-A9FF-B06651C56950}"/>
              </a:ext>
            </a:extLst>
          </p:cNvPr>
          <p:cNvSpPr>
            <a:spLocks noGrp="1"/>
          </p:cNvSpPr>
          <p:nvPr>
            <p:ph type="title"/>
          </p:nvPr>
        </p:nvSpPr>
        <p:spPr/>
        <p:txBody>
          <a:bodyPr>
            <a:normAutofit/>
          </a:bodyPr>
          <a:lstStyle/>
          <a:p>
            <a:r>
              <a:rPr lang="en-US" sz="1800" dirty="0"/>
              <a:t>172. Power figure (</a:t>
            </a:r>
            <a:r>
              <a:rPr lang="en-US" sz="1800" dirty="0" err="1"/>
              <a:t>Nkisi</a:t>
            </a:r>
            <a:r>
              <a:rPr lang="en-US" sz="1800" dirty="0"/>
              <a:t> </a:t>
            </a:r>
            <a:r>
              <a:rPr lang="en-US" sz="1800" dirty="0" err="1"/>
              <a:t>n’kondi</a:t>
            </a:r>
            <a:r>
              <a:rPr lang="en-US" sz="1800" dirty="0"/>
              <a:t>)</a:t>
            </a:r>
            <a:br>
              <a:rPr lang="en-US" sz="1800" dirty="0"/>
            </a:br>
            <a:r>
              <a:rPr lang="en-US" sz="1800" dirty="0"/>
              <a:t>Kongo peoples (Democratic Republic of the Congo)</a:t>
            </a:r>
            <a:br>
              <a:rPr lang="en-US" sz="1800" dirty="0"/>
            </a:br>
            <a:r>
              <a:rPr lang="en-US" sz="1800" dirty="0"/>
              <a:t>c. late 19</a:t>
            </a:r>
            <a:r>
              <a:rPr lang="en-US" sz="1800" baseline="30000" dirty="0"/>
              <a:t>th</a:t>
            </a:r>
            <a:r>
              <a:rPr lang="en-US" sz="1800" dirty="0"/>
              <a:t> century CE</a:t>
            </a:r>
            <a:br>
              <a:rPr lang="en-US" sz="1800" dirty="0"/>
            </a:br>
            <a:r>
              <a:rPr lang="en-US" sz="1800" dirty="0"/>
              <a:t>wood and metal</a:t>
            </a:r>
          </a:p>
        </p:txBody>
      </p:sp>
      <p:sp>
        <p:nvSpPr>
          <p:cNvPr id="3" name="Content Placeholder 2">
            <a:extLst>
              <a:ext uri="{FF2B5EF4-FFF2-40B4-BE49-F238E27FC236}">
                <a16:creationId xmlns="" xmlns:a16="http://schemas.microsoft.com/office/drawing/2014/main" id="{D5B568F8-C190-465E-962D-24A8DA568A5E}"/>
              </a:ext>
            </a:extLst>
          </p:cNvPr>
          <p:cNvSpPr>
            <a:spLocks noGrp="1"/>
          </p:cNvSpPr>
          <p:nvPr>
            <p:ph idx="1"/>
          </p:nvPr>
        </p:nvSpPr>
        <p:spPr>
          <a:xfrm>
            <a:off x="838200" y="1825625"/>
            <a:ext cx="4976674" cy="4351338"/>
          </a:xfrm>
        </p:spPr>
        <p:txBody>
          <a:bodyPr>
            <a:normAutofit fontScale="85000" lnSpcReduction="20000"/>
          </a:bodyPr>
          <a:lstStyle/>
          <a:p>
            <a:r>
              <a:rPr lang="en-US" dirty="0" err="1" smtClean="0"/>
              <a:t>Nkisi</a:t>
            </a:r>
            <a:r>
              <a:rPr lang="en-US" dirty="0" smtClean="0"/>
              <a:t> </a:t>
            </a:r>
            <a:r>
              <a:rPr lang="en-US" dirty="0" err="1" smtClean="0"/>
              <a:t>n’kondi-Kongo</a:t>
            </a:r>
            <a:r>
              <a:rPr lang="en-US" dirty="0" smtClean="0"/>
              <a:t> power figure</a:t>
            </a:r>
          </a:p>
          <a:p>
            <a:r>
              <a:rPr lang="en-US" dirty="0"/>
              <a:t>Alert </a:t>
            </a:r>
            <a:r>
              <a:rPr lang="en-US" dirty="0" smtClean="0"/>
              <a:t>pose</a:t>
            </a:r>
          </a:p>
          <a:p>
            <a:r>
              <a:rPr lang="en-US" dirty="0" smtClean="0"/>
              <a:t>Sacred medicines and divine protection are central beliefs to the </a:t>
            </a:r>
            <a:r>
              <a:rPr lang="en-US" dirty="0" err="1" smtClean="0"/>
              <a:t>Kongo</a:t>
            </a:r>
            <a:endParaRPr lang="en-US" dirty="0" smtClean="0"/>
          </a:p>
          <a:p>
            <a:r>
              <a:rPr lang="en-US" dirty="0" smtClean="0"/>
              <a:t>Spirits embedded in the images and can be called upon to bless or harm others; to give life or cause death</a:t>
            </a:r>
          </a:p>
          <a:p>
            <a:r>
              <a:rPr lang="en-US" dirty="0" smtClean="0"/>
              <a:t>Create of a power figure is overseen by a </a:t>
            </a:r>
            <a:r>
              <a:rPr lang="en-US" dirty="0" err="1" smtClean="0"/>
              <a:t>nganga</a:t>
            </a:r>
            <a:r>
              <a:rPr lang="en-US" dirty="0" smtClean="0"/>
              <a:t>, or spiritual specialist, who activates the figures through chants, prayers, and preparation of specific substances</a:t>
            </a:r>
          </a:p>
          <a:p>
            <a:endParaRPr lang="en-US" dirty="0" smtClean="0"/>
          </a:p>
        </p:txBody>
      </p:sp>
      <p:pic>
        <p:nvPicPr>
          <p:cNvPr id="4" name="Picture 3">
            <a:extLst>
              <a:ext uri="{FF2B5EF4-FFF2-40B4-BE49-F238E27FC236}">
                <a16:creationId xmlns="" xmlns:a16="http://schemas.microsoft.com/office/drawing/2014/main" id="{EE99418D-139D-4A7D-A2FD-267B3A483E1D}"/>
              </a:ext>
            </a:extLst>
          </p:cNvPr>
          <p:cNvPicPr>
            <a:picLocks noChangeAspect="1"/>
          </p:cNvPicPr>
          <p:nvPr/>
        </p:nvPicPr>
        <p:blipFill>
          <a:blip r:embed="rId2"/>
          <a:stretch>
            <a:fillRect/>
          </a:stretch>
        </p:blipFill>
        <p:spPr>
          <a:xfrm>
            <a:off x="6947285" y="1027906"/>
            <a:ext cx="4567053" cy="5176760"/>
          </a:xfrm>
          <a:prstGeom prst="rect">
            <a:avLst/>
          </a:prstGeom>
        </p:spPr>
      </p:pic>
    </p:spTree>
    <p:extLst>
      <p:ext uri="{BB962C8B-B14F-4D97-AF65-F5344CB8AC3E}">
        <p14:creationId xmlns:p14="http://schemas.microsoft.com/office/powerpoint/2010/main" val="69188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0B7BF3A-B8E7-480E-B691-F5C2088EC4DA}"/>
              </a:ext>
            </a:extLst>
          </p:cNvPr>
          <p:cNvPicPr>
            <a:picLocks noChangeAspect="1"/>
          </p:cNvPicPr>
          <p:nvPr/>
        </p:nvPicPr>
        <p:blipFill>
          <a:blip r:embed="rId2"/>
          <a:stretch>
            <a:fillRect/>
          </a:stretch>
        </p:blipFill>
        <p:spPr>
          <a:xfrm>
            <a:off x="7941352" y="550415"/>
            <a:ext cx="3519117" cy="5696412"/>
          </a:xfrm>
          <a:prstGeom prst="rect">
            <a:avLst/>
          </a:prstGeom>
        </p:spPr>
      </p:pic>
      <p:pic>
        <p:nvPicPr>
          <p:cNvPr id="3" name="Picture 2">
            <a:extLst>
              <a:ext uri="{FF2B5EF4-FFF2-40B4-BE49-F238E27FC236}">
                <a16:creationId xmlns="" xmlns:a16="http://schemas.microsoft.com/office/drawing/2014/main" id="{81E6E82D-5620-4FD7-BA1D-2FB504FB009F}"/>
              </a:ext>
            </a:extLst>
          </p:cNvPr>
          <p:cNvPicPr>
            <a:picLocks noChangeAspect="1"/>
          </p:cNvPicPr>
          <p:nvPr/>
        </p:nvPicPr>
        <p:blipFill>
          <a:blip r:embed="rId3"/>
          <a:stretch>
            <a:fillRect/>
          </a:stretch>
        </p:blipFill>
        <p:spPr>
          <a:xfrm>
            <a:off x="2351314" y="289158"/>
            <a:ext cx="3930733" cy="2505842"/>
          </a:xfrm>
          <a:prstGeom prst="rect">
            <a:avLst/>
          </a:prstGeom>
        </p:spPr>
      </p:pic>
      <p:sp>
        <p:nvSpPr>
          <p:cNvPr id="5" name="Rectangle 4"/>
          <p:cNvSpPr/>
          <p:nvPr/>
        </p:nvSpPr>
        <p:spPr>
          <a:xfrm>
            <a:off x="1147948" y="3056647"/>
            <a:ext cx="6096000" cy="3319883"/>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1400" dirty="0">
                <a:solidFill>
                  <a:prstClr val="black"/>
                </a:solidFill>
              </a:rPr>
              <a:t>In order to activate the image into action, nails and blades are inserted into the work, or removed from it</a:t>
            </a:r>
          </a:p>
          <a:p>
            <a:pPr marL="228600" lvl="0" indent="-228600">
              <a:lnSpc>
                <a:spcPct val="90000"/>
              </a:lnSpc>
              <a:spcBef>
                <a:spcPts val="1000"/>
              </a:spcBef>
              <a:buFont typeface="Arial" panose="020B0604020202020204" pitchFamily="34" charset="0"/>
              <a:buChar char="•"/>
            </a:pPr>
            <a:r>
              <a:rPr lang="en-US" sz="1400" dirty="0">
                <a:solidFill>
                  <a:prstClr val="black"/>
                </a:solidFill>
              </a:rPr>
              <a:t>Other insertions may include glass (represents other world in which spirits can look through and see enemies), seeds (to replicate itself), white soil (found near cemeteries and enlist support from spiritual realm), claws (to incite the spirit to grasp something), stones (to pelt enemies or for protection from enemies)</a:t>
            </a:r>
          </a:p>
          <a:p>
            <a:pPr marL="228600" lvl="0" indent="-228600">
              <a:lnSpc>
                <a:spcPct val="90000"/>
              </a:lnSpc>
              <a:spcBef>
                <a:spcPts val="1000"/>
              </a:spcBef>
              <a:buFont typeface="Arial" panose="020B0604020202020204" pitchFamily="34" charset="0"/>
              <a:buChar char="•"/>
            </a:pPr>
            <a:r>
              <a:rPr lang="en-US" sz="1400" dirty="0">
                <a:solidFill>
                  <a:prstClr val="black"/>
                </a:solidFill>
              </a:rPr>
              <a:t>Prior to insertion, blades and nails are often licked, as to seal the intention—if the oath is broken the </a:t>
            </a:r>
            <a:r>
              <a:rPr lang="en-US" sz="1400" dirty="0" err="1">
                <a:solidFill>
                  <a:prstClr val="black"/>
                </a:solidFill>
              </a:rPr>
              <a:t>Nkisi</a:t>
            </a:r>
            <a:r>
              <a:rPr lang="en-US" sz="1400" dirty="0">
                <a:solidFill>
                  <a:prstClr val="black"/>
                </a:solidFill>
              </a:rPr>
              <a:t> </a:t>
            </a:r>
            <a:r>
              <a:rPr lang="en-US" sz="1400" dirty="0" err="1">
                <a:solidFill>
                  <a:prstClr val="black"/>
                </a:solidFill>
              </a:rPr>
              <a:t>n’kondi</a:t>
            </a:r>
            <a:r>
              <a:rPr lang="en-US" sz="1400" dirty="0">
                <a:solidFill>
                  <a:prstClr val="black"/>
                </a:solidFill>
              </a:rPr>
              <a:t> will seek destruction</a:t>
            </a:r>
          </a:p>
          <a:p>
            <a:pPr marL="228600" lvl="0" indent="-228600">
              <a:lnSpc>
                <a:spcPct val="90000"/>
              </a:lnSpc>
              <a:spcBef>
                <a:spcPts val="1000"/>
              </a:spcBef>
              <a:buFont typeface="Arial" panose="020B0604020202020204" pitchFamily="34" charset="0"/>
              <a:buChar char="•"/>
            </a:pPr>
            <a:r>
              <a:rPr lang="en-US" sz="1400" dirty="0">
                <a:solidFill>
                  <a:prstClr val="black"/>
                </a:solidFill>
              </a:rPr>
              <a:t>Medical properties are inserted into the body cavity—thought to be a persons life or soul</a:t>
            </a:r>
          </a:p>
          <a:p>
            <a:pPr marL="228600" lvl="0" indent="-228600">
              <a:lnSpc>
                <a:spcPct val="90000"/>
              </a:lnSpc>
              <a:spcBef>
                <a:spcPts val="1000"/>
              </a:spcBef>
              <a:buFont typeface="Arial" panose="020B0604020202020204" pitchFamily="34" charset="0"/>
              <a:buChar char="•"/>
            </a:pPr>
            <a:r>
              <a:rPr lang="en-US" sz="1400" dirty="0">
                <a:solidFill>
                  <a:prstClr val="black"/>
                </a:solidFill>
              </a:rPr>
              <a:t>Considered a fetish object—believed to possess magical powers—and confiscated by Christians; but eventually morphed into items such as voodoo dolls in the Americas.</a:t>
            </a:r>
          </a:p>
        </p:txBody>
      </p:sp>
    </p:spTree>
    <p:extLst>
      <p:ext uri="{BB962C8B-B14F-4D97-AF65-F5344CB8AC3E}">
        <p14:creationId xmlns:p14="http://schemas.microsoft.com/office/powerpoint/2010/main" val="3095312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3F8C6B-019F-4352-ABE4-4C9DA84D0B41}"/>
              </a:ext>
            </a:extLst>
          </p:cNvPr>
          <p:cNvSpPr>
            <a:spLocks noGrp="1"/>
          </p:cNvSpPr>
          <p:nvPr>
            <p:ph type="title"/>
          </p:nvPr>
        </p:nvSpPr>
        <p:spPr/>
        <p:txBody>
          <a:bodyPr>
            <a:normAutofit/>
          </a:bodyPr>
          <a:lstStyle/>
          <a:p>
            <a:r>
              <a:rPr lang="en-US" sz="1800" dirty="0"/>
              <a:t>173. Female (</a:t>
            </a:r>
            <a:r>
              <a:rPr lang="en-US" sz="1800" dirty="0" err="1"/>
              <a:t>Pwo</a:t>
            </a:r>
            <a:r>
              <a:rPr lang="en-US" sz="1800" dirty="0"/>
              <a:t>) mask</a:t>
            </a:r>
            <a:br>
              <a:rPr lang="en-US" sz="1800" dirty="0"/>
            </a:br>
            <a:r>
              <a:rPr lang="en-US" sz="1800" dirty="0" err="1"/>
              <a:t>Chokwe</a:t>
            </a:r>
            <a:r>
              <a:rPr lang="en-US" sz="1800" dirty="0"/>
              <a:t> peoples (Democratic Republic of the Congo)</a:t>
            </a:r>
            <a:br>
              <a:rPr lang="en-US" sz="1800" dirty="0"/>
            </a:br>
            <a:r>
              <a:rPr lang="en-US" sz="1800" dirty="0"/>
              <a:t>Late 19</a:t>
            </a:r>
            <a:r>
              <a:rPr lang="en-US" sz="1800" baseline="30000" dirty="0"/>
              <a:t>th</a:t>
            </a:r>
            <a:r>
              <a:rPr lang="en-US" sz="1800" dirty="0"/>
              <a:t> to early 20</a:t>
            </a:r>
            <a:r>
              <a:rPr lang="en-US" sz="1800" baseline="30000" dirty="0"/>
              <a:t>th</a:t>
            </a:r>
            <a:r>
              <a:rPr lang="en-US" sz="1800" dirty="0"/>
              <a:t> century CE</a:t>
            </a:r>
            <a:br>
              <a:rPr lang="en-US" sz="1800" dirty="0"/>
            </a:br>
            <a:r>
              <a:rPr lang="en-US" sz="1800" dirty="0"/>
              <a:t>wood, fiber, pigment, and metal</a:t>
            </a:r>
          </a:p>
        </p:txBody>
      </p:sp>
      <p:sp>
        <p:nvSpPr>
          <p:cNvPr id="3" name="Content Placeholder 2">
            <a:extLst>
              <a:ext uri="{FF2B5EF4-FFF2-40B4-BE49-F238E27FC236}">
                <a16:creationId xmlns="" xmlns:a16="http://schemas.microsoft.com/office/drawing/2014/main" id="{B8B0263D-4E58-4796-AD30-D7A66FCF4F62}"/>
              </a:ext>
            </a:extLst>
          </p:cNvPr>
          <p:cNvSpPr>
            <a:spLocks noGrp="1"/>
          </p:cNvSpPr>
          <p:nvPr>
            <p:ph idx="1"/>
          </p:nvPr>
        </p:nvSpPr>
        <p:spPr>
          <a:xfrm>
            <a:off x="838200" y="1825625"/>
            <a:ext cx="6113016" cy="4351338"/>
          </a:xfrm>
        </p:spPr>
        <p:txBody>
          <a:bodyPr>
            <a:normAutofit fontScale="55000" lnSpcReduction="20000"/>
          </a:bodyPr>
          <a:lstStyle/>
          <a:p>
            <a:r>
              <a:rPr lang="en-US" dirty="0" smtClean="0"/>
              <a:t>Female masks used by men during ritual dances</a:t>
            </a:r>
          </a:p>
          <a:p>
            <a:r>
              <a:rPr lang="en-US" dirty="0" smtClean="0"/>
              <a:t>Dancers are fully covered and are dressed as a woman with braided hair and move around like women</a:t>
            </a:r>
          </a:p>
          <a:p>
            <a:r>
              <a:rPr lang="en-US" dirty="0" smtClean="0"/>
              <a:t>Matriarchal society</a:t>
            </a:r>
          </a:p>
          <a:p>
            <a:r>
              <a:rPr lang="en-US" dirty="0" smtClean="0"/>
              <a:t>Depicts female ancestors</a:t>
            </a:r>
          </a:p>
          <a:p>
            <a:r>
              <a:rPr lang="en-US" dirty="0" smtClean="0"/>
              <a:t>Mask is discarded when no</a:t>
            </a:r>
          </a:p>
          <a:p>
            <a:r>
              <a:rPr lang="en-US" dirty="0" smtClean="0"/>
              <a:t>t in use</a:t>
            </a:r>
          </a:p>
          <a:p>
            <a:r>
              <a:rPr lang="en-US" dirty="0" smtClean="0"/>
              <a:t>Can be buried with the dancer</a:t>
            </a:r>
          </a:p>
          <a:p>
            <a:r>
              <a:rPr lang="en-US" dirty="0" smtClean="0"/>
              <a:t>Characteristics:</a:t>
            </a:r>
          </a:p>
          <a:p>
            <a:pPr lvl="1"/>
            <a:r>
              <a:rPr lang="en-US" dirty="0" smtClean="0"/>
              <a:t>Enlarged eye sockets</a:t>
            </a:r>
          </a:p>
          <a:p>
            <a:pPr lvl="1"/>
            <a:r>
              <a:rPr lang="en-US" dirty="0" smtClean="0"/>
              <a:t>Pushed in chin</a:t>
            </a:r>
          </a:p>
          <a:p>
            <a:pPr lvl="1"/>
            <a:r>
              <a:rPr lang="en-US" dirty="0" smtClean="0"/>
              <a:t>Slender nose</a:t>
            </a:r>
          </a:p>
          <a:p>
            <a:pPr lvl="1"/>
            <a:r>
              <a:rPr lang="en-US" dirty="0" smtClean="0"/>
              <a:t>High forehead</a:t>
            </a:r>
          </a:p>
          <a:p>
            <a:pPr lvl="1"/>
            <a:r>
              <a:rPr lang="en-US" dirty="0" smtClean="0"/>
              <a:t>Balanced features</a:t>
            </a:r>
          </a:p>
          <a:p>
            <a:pPr lvl="1"/>
            <a:r>
              <a:rPr lang="en-US" dirty="0" smtClean="0"/>
              <a:t>Almost closed eyes</a:t>
            </a:r>
          </a:p>
          <a:p>
            <a:r>
              <a:rPr lang="en-US" smtClean="0">
                <a:hlinkClick r:id="rId2"/>
              </a:rPr>
              <a:t>Video</a:t>
            </a:r>
            <a:endParaRPr lang="en-US" dirty="0" smtClean="0"/>
          </a:p>
        </p:txBody>
      </p:sp>
      <p:pic>
        <p:nvPicPr>
          <p:cNvPr id="4" name="Picture 3">
            <a:extLst>
              <a:ext uri="{FF2B5EF4-FFF2-40B4-BE49-F238E27FC236}">
                <a16:creationId xmlns="" xmlns:a16="http://schemas.microsoft.com/office/drawing/2014/main" id="{45E7722D-86B7-4CE5-A6DB-815536CAE71D}"/>
              </a:ext>
            </a:extLst>
          </p:cNvPr>
          <p:cNvPicPr>
            <a:picLocks noChangeAspect="1"/>
          </p:cNvPicPr>
          <p:nvPr/>
        </p:nvPicPr>
        <p:blipFill>
          <a:blip r:embed="rId3"/>
          <a:stretch>
            <a:fillRect/>
          </a:stretch>
        </p:blipFill>
        <p:spPr>
          <a:xfrm>
            <a:off x="7642643" y="692457"/>
            <a:ext cx="3711157" cy="5484505"/>
          </a:xfrm>
          <a:prstGeom prst="rect">
            <a:avLst/>
          </a:prstGeom>
        </p:spPr>
      </p:pic>
    </p:spTree>
    <p:extLst>
      <p:ext uri="{BB962C8B-B14F-4D97-AF65-F5344CB8AC3E}">
        <p14:creationId xmlns:p14="http://schemas.microsoft.com/office/powerpoint/2010/main" val="85948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8D4FF5-D5EB-46A5-BA5B-54D989D03C6C}"/>
              </a:ext>
            </a:extLst>
          </p:cNvPr>
          <p:cNvSpPr>
            <a:spLocks noGrp="1"/>
          </p:cNvSpPr>
          <p:nvPr>
            <p:ph type="title"/>
          </p:nvPr>
        </p:nvSpPr>
        <p:spPr/>
        <p:txBody>
          <a:bodyPr>
            <a:normAutofit/>
          </a:bodyPr>
          <a:lstStyle/>
          <a:p>
            <a:r>
              <a:rPr lang="en-US" sz="1800" dirty="0"/>
              <a:t>174. Portrait mask (</a:t>
            </a:r>
            <a:r>
              <a:rPr lang="en-US" sz="1800" dirty="0" err="1"/>
              <a:t>Mblo</a:t>
            </a:r>
            <a:r>
              <a:rPr lang="en-US" sz="1800" dirty="0"/>
              <a:t>)</a:t>
            </a:r>
            <a:br>
              <a:rPr lang="en-US" sz="1800" dirty="0"/>
            </a:br>
            <a:r>
              <a:rPr lang="en-US" sz="1800" dirty="0" err="1"/>
              <a:t>Baule</a:t>
            </a:r>
            <a:r>
              <a:rPr lang="en-US" sz="1800" dirty="0"/>
              <a:t> peoples (Cote d’Ivoire)</a:t>
            </a:r>
            <a:br>
              <a:rPr lang="en-US" sz="1800" dirty="0"/>
            </a:br>
            <a:r>
              <a:rPr lang="en-US" sz="1800" dirty="0"/>
              <a:t>Early 20</a:t>
            </a:r>
            <a:r>
              <a:rPr lang="en-US" sz="1800" baseline="30000" dirty="0"/>
              <a:t>th</a:t>
            </a:r>
            <a:r>
              <a:rPr lang="en-US" sz="1800" dirty="0"/>
              <a:t> century CE</a:t>
            </a:r>
            <a:br>
              <a:rPr lang="en-US" sz="1800" dirty="0"/>
            </a:br>
            <a:r>
              <a:rPr lang="en-US" sz="1800" dirty="0"/>
              <a:t>wood and pigment</a:t>
            </a:r>
          </a:p>
        </p:txBody>
      </p:sp>
      <p:sp>
        <p:nvSpPr>
          <p:cNvPr id="3" name="Content Placeholder 2">
            <a:extLst>
              <a:ext uri="{FF2B5EF4-FFF2-40B4-BE49-F238E27FC236}">
                <a16:creationId xmlns="" xmlns:a16="http://schemas.microsoft.com/office/drawing/2014/main" id="{1472CD09-4B0A-495A-9BE1-210451938D3A}"/>
              </a:ext>
            </a:extLst>
          </p:cNvPr>
          <p:cNvSpPr>
            <a:spLocks noGrp="1"/>
          </p:cNvSpPr>
          <p:nvPr>
            <p:ph idx="1"/>
          </p:nvPr>
        </p:nvSpPr>
        <p:spPr>
          <a:xfrm>
            <a:off x="838200" y="1825625"/>
            <a:ext cx="4695701" cy="4351338"/>
          </a:xfrm>
        </p:spPr>
        <p:txBody>
          <a:bodyPr>
            <a:normAutofit fontScale="62500" lnSpcReduction="20000"/>
          </a:bodyPr>
          <a:lstStyle/>
          <a:p>
            <a:r>
              <a:rPr lang="en-US" dirty="0" smtClean="0"/>
              <a:t>Presented at </a:t>
            </a:r>
            <a:r>
              <a:rPr lang="en-US" dirty="0" err="1" smtClean="0"/>
              <a:t>Mblo</a:t>
            </a:r>
            <a:r>
              <a:rPr lang="en-US" dirty="0" smtClean="0"/>
              <a:t> performances in which an individual is honored by having ritual dances and tribute performed</a:t>
            </a:r>
          </a:p>
          <a:p>
            <a:r>
              <a:rPr lang="en-US" dirty="0" smtClean="0"/>
              <a:t>The mask is a gift to the honoree that reflects an artistic double</a:t>
            </a:r>
          </a:p>
          <a:p>
            <a:r>
              <a:rPr lang="en-US" dirty="0" smtClean="0"/>
              <a:t>The dancer who wears the mask and clothes of the honoree is accompanied by the honoree during the performance</a:t>
            </a:r>
          </a:p>
          <a:p>
            <a:r>
              <a:rPr lang="en-US" dirty="0" smtClean="0"/>
              <a:t>The mask is an idealized representation of the person</a:t>
            </a:r>
          </a:p>
          <a:p>
            <a:r>
              <a:rPr lang="en-US" dirty="0" smtClean="0"/>
              <a:t>Portraits of real people (even if commemorative) are rare in African art</a:t>
            </a:r>
          </a:p>
          <a:p>
            <a:r>
              <a:rPr lang="en-US" b="1" dirty="0" err="1" smtClean="0"/>
              <a:t>Mblo</a:t>
            </a:r>
            <a:r>
              <a:rPr lang="en-US" dirty="0"/>
              <a:t> </a:t>
            </a:r>
            <a:r>
              <a:rPr lang="en-US" dirty="0" smtClean="0"/>
              <a:t>portrait masks have broad foreheads, pronounced eye sockets, arched eyebrows and a column-shaped nose</a:t>
            </a:r>
          </a:p>
          <a:p>
            <a:r>
              <a:rPr lang="en-US" dirty="0" smtClean="0"/>
              <a:t>Masks also have a quiet, introspective look with a peaceful face</a:t>
            </a:r>
            <a:endParaRPr lang="en-US" dirty="0"/>
          </a:p>
        </p:txBody>
      </p:sp>
      <p:pic>
        <p:nvPicPr>
          <p:cNvPr id="4" name="Picture 3"/>
          <p:cNvPicPr>
            <a:picLocks noChangeAspect="1"/>
          </p:cNvPicPr>
          <p:nvPr/>
        </p:nvPicPr>
        <p:blipFill>
          <a:blip r:embed="rId2"/>
          <a:stretch>
            <a:fillRect/>
          </a:stretch>
        </p:blipFill>
        <p:spPr>
          <a:xfrm>
            <a:off x="7060684" y="688729"/>
            <a:ext cx="3852740" cy="5488234"/>
          </a:xfrm>
          <a:prstGeom prst="rect">
            <a:avLst/>
          </a:prstGeom>
        </p:spPr>
      </p:pic>
    </p:spTree>
    <p:extLst>
      <p:ext uri="{BB962C8B-B14F-4D97-AF65-F5344CB8AC3E}">
        <p14:creationId xmlns:p14="http://schemas.microsoft.com/office/powerpoint/2010/main" val="1967648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343" y="1603045"/>
            <a:ext cx="6553200" cy="3295650"/>
          </a:xfrm>
          <a:prstGeom prst="rect">
            <a:avLst/>
          </a:prstGeom>
        </p:spPr>
      </p:pic>
      <p:pic>
        <p:nvPicPr>
          <p:cNvPr id="3" name="Picture 2"/>
          <p:cNvPicPr>
            <a:picLocks noChangeAspect="1"/>
          </p:cNvPicPr>
          <p:nvPr/>
        </p:nvPicPr>
        <p:blipFill>
          <a:blip r:embed="rId3"/>
          <a:stretch>
            <a:fillRect/>
          </a:stretch>
        </p:blipFill>
        <p:spPr>
          <a:xfrm>
            <a:off x="7782419" y="869620"/>
            <a:ext cx="3562350" cy="4762500"/>
          </a:xfrm>
          <a:prstGeom prst="rect">
            <a:avLst/>
          </a:prstGeom>
        </p:spPr>
      </p:pic>
    </p:spTree>
    <p:extLst>
      <p:ext uri="{BB962C8B-B14F-4D97-AF65-F5344CB8AC3E}">
        <p14:creationId xmlns:p14="http://schemas.microsoft.com/office/powerpoint/2010/main" val="4021197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91FBCD-5BC9-4D51-9B48-9628FB7E4434}"/>
              </a:ext>
            </a:extLst>
          </p:cNvPr>
          <p:cNvSpPr>
            <a:spLocks noGrp="1"/>
          </p:cNvSpPr>
          <p:nvPr>
            <p:ph type="title"/>
          </p:nvPr>
        </p:nvSpPr>
        <p:spPr/>
        <p:txBody>
          <a:bodyPr>
            <a:normAutofit/>
          </a:bodyPr>
          <a:lstStyle/>
          <a:p>
            <a:r>
              <a:rPr lang="en-US" sz="1800" dirty="0"/>
              <a:t>175. </a:t>
            </a:r>
            <a:r>
              <a:rPr lang="en-US" sz="1800" dirty="0" err="1"/>
              <a:t>Bundu</a:t>
            </a:r>
            <a:r>
              <a:rPr lang="en-US" sz="1800" dirty="0"/>
              <a:t> mask</a:t>
            </a:r>
            <a:br>
              <a:rPr lang="en-US" sz="1800" dirty="0"/>
            </a:br>
            <a:r>
              <a:rPr lang="en-US" sz="1800" dirty="0" err="1"/>
              <a:t>Sanda</a:t>
            </a:r>
            <a:r>
              <a:rPr lang="en-US" sz="1800" dirty="0"/>
              <a:t> Society, Mende peoples (West African forests of Sierra Leone and Liberia)</a:t>
            </a:r>
            <a:br>
              <a:rPr lang="en-US" sz="1800" dirty="0"/>
            </a:br>
            <a:r>
              <a:rPr lang="en-US" sz="1800" dirty="0"/>
              <a:t>19</a:t>
            </a:r>
            <a:r>
              <a:rPr lang="en-US" sz="1800" baseline="30000" dirty="0"/>
              <a:t>th</a:t>
            </a:r>
            <a:r>
              <a:rPr lang="en-US" sz="1800" dirty="0"/>
              <a:t> to 20</a:t>
            </a:r>
            <a:r>
              <a:rPr lang="en-US" sz="1800" baseline="30000" dirty="0"/>
              <a:t>th</a:t>
            </a:r>
            <a:r>
              <a:rPr lang="en-US" sz="1800" dirty="0"/>
              <a:t> century CE</a:t>
            </a:r>
            <a:br>
              <a:rPr lang="en-US" sz="1800" dirty="0"/>
            </a:br>
            <a:r>
              <a:rPr lang="en-US" sz="1800" dirty="0"/>
              <a:t>wood, cloth, and fiber</a:t>
            </a:r>
          </a:p>
        </p:txBody>
      </p:sp>
      <p:sp>
        <p:nvSpPr>
          <p:cNvPr id="3" name="Content Placeholder 2">
            <a:extLst>
              <a:ext uri="{FF2B5EF4-FFF2-40B4-BE49-F238E27FC236}">
                <a16:creationId xmlns="" xmlns:a16="http://schemas.microsoft.com/office/drawing/2014/main" id="{F70A1D8D-291B-4C8F-AF98-4FBD216DB3E0}"/>
              </a:ext>
            </a:extLst>
          </p:cNvPr>
          <p:cNvSpPr>
            <a:spLocks noGrp="1"/>
          </p:cNvSpPr>
          <p:nvPr>
            <p:ph idx="1"/>
          </p:nvPr>
        </p:nvSpPr>
        <p:spPr>
          <a:xfrm>
            <a:off x="838199" y="1825625"/>
            <a:ext cx="6180117" cy="4351338"/>
          </a:xfrm>
        </p:spPr>
        <p:txBody>
          <a:bodyPr>
            <a:normAutofit fontScale="55000" lnSpcReduction="20000"/>
          </a:bodyPr>
          <a:lstStyle/>
          <a:p>
            <a:r>
              <a:rPr lang="en-US" dirty="0" smtClean="0"/>
              <a:t>Only African wooden masks worn by women in the Sande society within Mende peoples. The Sande society is a group of women who prepare girls for adulthood and their role in society.</a:t>
            </a:r>
          </a:p>
          <a:p>
            <a:r>
              <a:rPr lang="en-US" dirty="0" smtClean="0"/>
              <a:t>Idealized female beauty</a:t>
            </a:r>
          </a:p>
          <a:p>
            <a:r>
              <a:rPr lang="en-US" dirty="0" smtClean="0"/>
              <a:t>Elaborate hairstyle symbolizes wealth—worn by women of status</a:t>
            </a:r>
          </a:p>
          <a:p>
            <a:r>
              <a:rPr lang="en-US" dirty="0" smtClean="0"/>
              <a:t>Large forehead, small slit eyes, tight-lipped mouth (symbolizes secrets must not be revealed), the rings around the neck (concentric waves in which </a:t>
            </a:r>
            <a:r>
              <a:rPr lang="en-US" dirty="0" err="1" smtClean="0"/>
              <a:t>Sowei</a:t>
            </a:r>
            <a:r>
              <a:rPr lang="en-US" dirty="0" smtClean="0"/>
              <a:t> breaks through the surface), </a:t>
            </a:r>
          </a:p>
          <a:p>
            <a:r>
              <a:rPr lang="en-US" dirty="0" smtClean="0"/>
              <a:t>During the mask ceremony a costumed woman wears a black gown made of raffia that hides the body with the mask. The mask rests on top of the head, head is not placed inside the mask. She is costumed as </a:t>
            </a:r>
            <a:r>
              <a:rPr lang="en-US" dirty="0" err="1" smtClean="0"/>
              <a:t>Sowei</a:t>
            </a:r>
            <a:r>
              <a:rPr lang="en-US" dirty="0" smtClean="0"/>
              <a:t>, the water spirit.</a:t>
            </a:r>
          </a:p>
          <a:p>
            <a:r>
              <a:rPr lang="en-US" dirty="0" smtClean="0"/>
              <a:t>Coated with palm oil for sheen.</a:t>
            </a:r>
          </a:p>
          <a:p>
            <a:r>
              <a:rPr lang="en-US" dirty="0" smtClean="0"/>
              <a:t>Black color symbolizes water, coolness, and humanity.</a:t>
            </a:r>
          </a:p>
          <a:p>
            <a:r>
              <a:rPr lang="en-US" dirty="0" smtClean="0"/>
              <a:t>Individuality on each mask.</a:t>
            </a:r>
          </a:p>
          <a:p>
            <a:r>
              <a:rPr lang="en-US" dirty="0" smtClean="0">
                <a:hlinkClick r:id="rId2"/>
              </a:rPr>
              <a:t>Video</a:t>
            </a:r>
            <a:endParaRPr lang="en-US" dirty="0"/>
          </a:p>
        </p:txBody>
      </p:sp>
      <p:pic>
        <p:nvPicPr>
          <p:cNvPr id="1026" name="Picture 2" descr="Image result for bundu 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406" y="1482951"/>
            <a:ext cx="3800475"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9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7141" y="828303"/>
            <a:ext cx="2678133" cy="5142015"/>
          </a:xfrm>
          <a:prstGeom prst="rect">
            <a:avLst/>
          </a:prstGeom>
        </p:spPr>
      </p:pic>
      <p:pic>
        <p:nvPicPr>
          <p:cNvPr id="3" name="Picture 2"/>
          <p:cNvPicPr>
            <a:picLocks noChangeAspect="1"/>
          </p:cNvPicPr>
          <p:nvPr/>
        </p:nvPicPr>
        <p:blipFill>
          <a:blip r:embed="rId3"/>
          <a:stretch>
            <a:fillRect/>
          </a:stretch>
        </p:blipFill>
        <p:spPr>
          <a:xfrm>
            <a:off x="8186302" y="828304"/>
            <a:ext cx="3428010" cy="5142015"/>
          </a:xfrm>
          <a:prstGeom prst="rect">
            <a:avLst/>
          </a:prstGeom>
        </p:spPr>
      </p:pic>
      <p:pic>
        <p:nvPicPr>
          <p:cNvPr id="4" name="Picture 3"/>
          <p:cNvPicPr>
            <a:picLocks noChangeAspect="1"/>
          </p:cNvPicPr>
          <p:nvPr/>
        </p:nvPicPr>
        <p:blipFill>
          <a:blip r:embed="rId4"/>
          <a:stretch>
            <a:fillRect/>
          </a:stretch>
        </p:blipFill>
        <p:spPr>
          <a:xfrm>
            <a:off x="4060188" y="828304"/>
            <a:ext cx="3220555" cy="4852060"/>
          </a:xfrm>
          <a:prstGeom prst="rect">
            <a:avLst/>
          </a:prstGeom>
        </p:spPr>
      </p:pic>
    </p:spTree>
    <p:extLst>
      <p:ext uri="{BB962C8B-B14F-4D97-AF65-F5344CB8AC3E}">
        <p14:creationId xmlns:p14="http://schemas.microsoft.com/office/powerpoint/2010/main" val="2655397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FAC15-6FB4-41C6-8B0F-B55081D0AEDF}"/>
              </a:ext>
            </a:extLst>
          </p:cNvPr>
          <p:cNvSpPr>
            <a:spLocks noGrp="1"/>
          </p:cNvSpPr>
          <p:nvPr>
            <p:ph type="title"/>
          </p:nvPr>
        </p:nvSpPr>
        <p:spPr/>
        <p:txBody>
          <a:bodyPr>
            <a:normAutofit/>
          </a:bodyPr>
          <a:lstStyle/>
          <a:p>
            <a:r>
              <a:rPr lang="en-US" sz="1800" dirty="0"/>
              <a:t>176. </a:t>
            </a:r>
            <a:r>
              <a:rPr lang="en-US" sz="1800" dirty="0" err="1"/>
              <a:t>Ikenga</a:t>
            </a:r>
            <a:r>
              <a:rPr lang="en-US" sz="1800" dirty="0"/>
              <a:t> (shrine figure)</a:t>
            </a:r>
            <a:br>
              <a:rPr lang="en-US" sz="1800" dirty="0"/>
            </a:br>
            <a:r>
              <a:rPr lang="en-US" sz="1800" dirty="0"/>
              <a:t>Igbo peoples (Nigeria)</a:t>
            </a:r>
            <a:br>
              <a:rPr lang="en-US" sz="1800" dirty="0"/>
            </a:br>
            <a:r>
              <a:rPr lang="en-US" sz="1800" dirty="0"/>
              <a:t>c. 19</a:t>
            </a:r>
            <a:r>
              <a:rPr lang="en-US" sz="1800" baseline="30000" dirty="0"/>
              <a:t>th</a:t>
            </a:r>
            <a:r>
              <a:rPr lang="en-US" sz="1800" dirty="0"/>
              <a:t> to 20</a:t>
            </a:r>
            <a:r>
              <a:rPr lang="en-US" sz="1800" baseline="30000" dirty="0"/>
              <a:t>th</a:t>
            </a:r>
            <a:r>
              <a:rPr lang="en-US" sz="1800" dirty="0"/>
              <a:t> century CE</a:t>
            </a:r>
            <a:br>
              <a:rPr lang="en-US" sz="1800" dirty="0"/>
            </a:br>
            <a:r>
              <a:rPr lang="en-US" sz="1800" dirty="0"/>
              <a:t>wood</a:t>
            </a:r>
          </a:p>
        </p:txBody>
      </p:sp>
      <p:sp>
        <p:nvSpPr>
          <p:cNvPr id="3" name="Content Placeholder 2">
            <a:extLst>
              <a:ext uri="{FF2B5EF4-FFF2-40B4-BE49-F238E27FC236}">
                <a16:creationId xmlns="" xmlns:a16="http://schemas.microsoft.com/office/drawing/2014/main" id="{B2A23E76-406E-4DCB-9B79-0D77F38484DB}"/>
              </a:ext>
            </a:extLst>
          </p:cNvPr>
          <p:cNvSpPr>
            <a:spLocks noGrp="1"/>
          </p:cNvSpPr>
          <p:nvPr>
            <p:ph idx="1"/>
          </p:nvPr>
        </p:nvSpPr>
        <p:spPr>
          <a:xfrm>
            <a:off x="838200" y="1825625"/>
            <a:ext cx="6025738" cy="4351338"/>
          </a:xfrm>
        </p:spPr>
        <p:txBody>
          <a:bodyPr>
            <a:normAutofit fontScale="55000" lnSpcReduction="20000"/>
          </a:bodyPr>
          <a:lstStyle/>
          <a:p>
            <a:r>
              <a:rPr lang="en-US" b="1" dirty="0" err="1" smtClean="0"/>
              <a:t>Ikenga</a:t>
            </a:r>
            <a:r>
              <a:rPr lang="en-US" dirty="0" smtClean="0"/>
              <a:t> means “strong right arm”, this physical prowess</a:t>
            </a:r>
          </a:p>
          <a:p>
            <a:r>
              <a:rPr lang="en-US" dirty="0" smtClean="0"/>
              <a:t>Honors the right hand, which holds tools or weapons, makes sacrifices, conducts rituals, and alerts to speak at public forums</a:t>
            </a:r>
          </a:p>
          <a:p>
            <a:r>
              <a:rPr lang="en-US" dirty="0" smtClean="0"/>
              <a:t>Traditional masculine associations of strength and potency</a:t>
            </a:r>
          </a:p>
          <a:p>
            <a:r>
              <a:rPr lang="en-US" dirty="0" smtClean="0"/>
              <a:t>Carved from hardwoods—considered masculine</a:t>
            </a:r>
          </a:p>
          <a:p>
            <a:r>
              <a:rPr lang="en-US" dirty="0" smtClean="0"/>
              <a:t>Tells of the owners morality, prosperity, achievements, genealogy, social rank</a:t>
            </a:r>
          </a:p>
          <a:p>
            <a:r>
              <a:rPr lang="en-US" dirty="0" smtClean="0"/>
              <a:t>It is a personal god of achievement and success</a:t>
            </a:r>
          </a:p>
          <a:p>
            <a:r>
              <a:rPr lang="en-US" dirty="0" smtClean="0"/>
              <a:t>Required blessing before use</a:t>
            </a:r>
          </a:p>
          <a:p>
            <a:r>
              <a:rPr lang="en-US" dirty="0" smtClean="0"/>
              <a:t>Large horns symbolize power</a:t>
            </a:r>
          </a:p>
          <a:p>
            <a:r>
              <a:rPr lang="en-US" dirty="0" smtClean="0"/>
              <a:t>As a man achieves more success he might commission a larger, more elaborate </a:t>
            </a:r>
            <a:r>
              <a:rPr lang="en-US" dirty="0" err="1" smtClean="0"/>
              <a:t>Ikenga</a:t>
            </a:r>
            <a:endParaRPr lang="en-US" dirty="0" smtClean="0"/>
          </a:p>
          <a:p>
            <a:r>
              <a:rPr lang="en-US" dirty="0" smtClean="0"/>
              <a:t>It is maintained in the man’s home, destroyed when the owner dies; another can reused it if not destroyed</a:t>
            </a:r>
          </a:p>
          <a:p>
            <a:r>
              <a:rPr lang="en-US" dirty="0" smtClean="0">
                <a:hlinkClick r:id="rId2"/>
              </a:rPr>
              <a:t>Video</a:t>
            </a:r>
            <a:endParaRPr lang="en-US" dirty="0"/>
          </a:p>
        </p:txBody>
      </p:sp>
      <p:pic>
        <p:nvPicPr>
          <p:cNvPr id="4" name="Picture 3"/>
          <p:cNvPicPr>
            <a:picLocks noChangeAspect="1"/>
          </p:cNvPicPr>
          <p:nvPr/>
        </p:nvPicPr>
        <p:blipFill>
          <a:blip r:embed="rId3"/>
          <a:stretch>
            <a:fillRect/>
          </a:stretch>
        </p:blipFill>
        <p:spPr>
          <a:xfrm>
            <a:off x="7986597" y="226126"/>
            <a:ext cx="1903383" cy="6079671"/>
          </a:xfrm>
          <a:prstGeom prst="rect">
            <a:avLst/>
          </a:prstGeom>
        </p:spPr>
      </p:pic>
    </p:spTree>
    <p:extLst>
      <p:ext uri="{BB962C8B-B14F-4D97-AF65-F5344CB8AC3E}">
        <p14:creationId xmlns:p14="http://schemas.microsoft.com/office/powerpoint/2010/main" val="354476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7060" y="812608"/>
            <a:ext cx="3395106" cy="5108091"/>
          </a:xfrm>
          <a:prstGeom prst="rect">
            <a:avLst/>
          </a:prstGeom>
        </p:spPr>
      </p:pic>
      <p:pic>
        <p:nvPicPr>
          <p:cNvPr id="3" name="Picture 2"/>
          <p:cNvPicPr>
            <a:picLocks noChangeAspect="1"/>
          </p:cNvPicPr>
          <p:nvPr/>
        </p:nvPicPr>
        <p:blipFill>
          <a:blip r:embed="rId3"/>
          <a:stretch>
            <a:fillRect/>
          </a:stretch>
        </p:blipFill>
        <p:spPr>
          <a:xfrm>
            <a:off x="4053611" y="390124"/>
            <a:ext cx="3820156" cy="5727370"/>
          </a:xfrm>
          <a:prstGeom prst="rect">
            <a:avLst/>
          </a:prstGeom>
        </p:spPr>
      </p:pic>
      <p:pic>
        <p:nvPicPr>
          <p:cNvPr id="4" name="Picture 3"/>
          <p:cNvPicPr>
            <a:picLocks noChangeAspect="1"/>
          </p:cNvPicPr>
          <p:nvPr/>
        </p:nvPicPr>
        <p:blipFill>
          <a:blip r:embed="rId4"/>
          <a:stretch>
            <a:fillRect/>
          </a:stretch>
        </p:blipFill>
        <p:spPr>
          <a:xfrm>
            <a:off x="548083" y="1009403"/>
            <a:ext cx="3142235" cy="4714503"/>
          </a:xfrm>
          <a:prstGeom prst="rect">
            <a:avLst/>
          </a:prstGeom>
        </p:spPr>
      </p:pic>
    </p:spTree>
    <p:extLst>
      <p:ext uri="{BB962C8B-B14F-4D97-AF65-F5344CB8AC3E}">
        <p14:creationId xmlns:p14="http://schemas.microsoft.com/office/powerpoint/2010/main" val="160400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8701" y="0"/>
            <a:ext cx="6866918" cy="6858000"/>
          </a:xfrm>
          <a:prstGeom prst="rect">
            <a:avLst/>
          </a:prstGeom>
        </p:spPr>
      </p:pic>
    </p:spTree>
    <p:extLst>
      <p:ext uri="{BB962C8B-B14F-4D97-AF65-F5344CB8AC3E}">
        <p14:creationId xmlns:p14="http://schemas.microsoft.com/office/powerpoint/2010/main" val="2193441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1F4F30-EE6F-4B66-9619-CFE618B3538B}"/>
              </a:ext>
            </a:extLst>
          </p:cNvPr>
          <p:cNvSpPr>
            <a:spLocks noGrp="1"/>
          </p:cNvSpPr>
          <p:nvPr>
            <p:ph type="title"/>
          </p:nvPr>
        </p:nvSpPr>
        <p:spPr/>
        <p:txBody>
          <a:bodyPr>
            <a:normAutofit/>
          </a:bodyPr>
          <a:lstStyle/>
          <a:p>
            <a:r>
              <a:rPr lang="en-US" sz="1800" dirty="0"/>
              <a:t>177. </a:t>
            </a:r>
            <a:r>
              <a:rPr lang="en-US" sz="1800" dirty="0" err="1"/>
              <a:t>Lukasa</a:t>
            </a:r>
            <a:r>
              <a:rPr lang="en-US" sz="1800" dirty="0"/>
              <a:t> (memory board)</a:t>
            </a:r>
            <a:br>
              <a:rPr lang="en-US" sz="1800" dirty="0"/>
            </a:br>
            <a:r>
              <a:rPr lang="en-US" sz="1800" dirty="0" err="1"/>
              <a:t>Mbudye</a:t>
            </a:r>
            <a:r>
              <a:rPr lang="en-US" sz="1800" dirty="0"/>
              <a:t> Society, Luba peoples (Democratic Republic of the Congo)</a:t>
            </a:r>
            <a:br>
              <a:rPr lang="en-US" sz="1800" dirty="0"/>
            </a:br>
            <a:r>
              <a:rPr lang="en-US" sz="1800" dirty="0"/>
              <a:t>c. 19</a:t>
            </a:r>
            <a:r>
              <a:rPr lang="en-US" sz="1800" baseline="30000" dirty="0"/>
              <a:t>th</a:t>
            </a:r>
            <a:r>
              <a:rPr lang="en-US" sz="1800" dirty="0"/>
              <a:t> to 20</a:t>
            </a:r>
            <a:r>
              <a:rPr lang="en-US" sz="1800" baseline="30000" dirty="0"/>
              <a:t>th</a:t>
            </a:r>
            <a:r>
              <a:rPr lang="en-US" sz="1800" dirty="0"/>
              <a:t> century CE</a:t>
            </a:r>
            <a:br>
              <a:rPr lang="en-US" sz="1800" dirty="0"/>
            </a:br>
            <a:r>
              <a:rPr lang="en-US" sz="1800" dirty="0"/>
              <a:t>wood, beads, and metal</a:t>
            </a:r>
          </a:p>
        </p:txBody>
      </p:sp>
      <p:sp>
        <p:nvSpPr>
          <p:cNvPr id="3" name="Content Placeholder 2">
            <a:extLst>
              <a:ext uri="{FF2B5EF4-FFF2-40B4-BE49-F238E27FC236}">
                <a16:creationId xmlns="" xmlns:a16="http://schemas.microsoft.com/office/drawing/2014/main" id="{CA525A57-BB52-4E1A-8DEE-D4CA9752930B}"/>
              </a:ext>
            </a:extLst>
          </p:cNvPr>
          <p:cNvSpPr>
            <a:spLocks noGrp="1"/>
          </p:cNvSpPr>
          <p:nvPr>
            <p:ph idx="1"/>
          </p:nvPr>
        </p:nvSpPr>
        <p:spPr>
          <a:xfrm>
            <a:off x="838200" y="1825625"/>
            <a:ext cx="4576948" cy="4351338"/>
          </a:xfrm>
        </p:spPr>
        <p:txBody>
          <a:bodyPr>
            <a:normAutofit fontScale="55000" lnSpcReduction="20000"/>
          </a:bodyPr>
          <a:lstStyle/>
          <a:p>
            <a:r>
              <a:rPr lang="en-US" b="1" dirty="0" err="1" smtClean="0"/>
              <a:t>Lukasa</a:t>
            </a:r>
            <a:r>
              <a:rPr lang="en-US" dirty="0" smtClean="0"/>
              <a:t>, or memory board, helps the user remember key elements in a story (court ceremonies, migrations, heroes, kinship, genealogy, list of kings)</a:t>
            </a:r>
          </a:p>
          <a:p>
            <a:r>
              <a:rPr lang="en-US" dirty="0" smtClean="0"/>
              <a:t>Carved from wood in an hourglass shape, then adored with shells, beads, and metal</a:t>
            </a:r>
          </a:p>
          <a:p>
            <a:r>
              <a:rPr lang="en-US" dirty="0" smtClean="0"/>
              <a:t>Reader holds the board in left hand and traces the designs with the right index finger</a:t>
            </a:r>
          </a:p>
          <a:p>
            <a:r>
              <a:rPr lang="en-US" dirty="0" smtClean="0"/>
              <a:t>The ability to read the board is limited to a few people</a:t>
            </a:r>
          </a:p>
          <a:p>
            <a:r>
              <a:rPr lang="en-US" dirty="0" smtClean="0"/>
              <a:t>The back resembles a tortoise shell</a:t>
            </a:r>
          </a:p>
          <a:p>
            <a:r>
              <a:rPr lang="en-US" dirty="0" smtClean="0"/>
              <a:t>Each board is unique and represents the divine revelations of a spirit medium expressed in sculptural form</a:t>
            </a:r>
          </a:p>
          <a:p>
            <a:r>
              <a:rPr lang="en-US" dirty="0" smtClean="0"/>
              <a:t>The boards are controlled by the </a:t>
            </a:r>
            <a:r>
              <a:rPr lang="en-US" dirty="0" err="1" smtClean="0"/>
              <a:t>mbudye</a:t>
            </a:r>
            <a:r>
              <a:rPr lang="en-US" dirty="0" smtClean="0"/>
              <a:t>, a council of men and women who interpret the political and historical aspects of Luba society</a:t>
            </a:r>
          </a:p>
          <a:p>
            <a:r>
              <a:rPr lang="en-US" dirty="0" smtClean="0"/>
              <a:t>Zoomorphic elements symbolize the crocodile, an animal that lives on both land and in water—duality a metaphor for Luba’s political organization which has two interdependent leaders</a:t>
            </a:r>
          </a:p>
          <a:p>
            <a:endParaRPr lang="en-US" dirty="0"/>
          </a:p>
        </p:txBody>
      </p:sp>
      <p:pic>
        <p:nvPicPr>
          <p:cNvPr id="4" name="Picture 3"/>
          <p:cNvPicPr>
            <a:picLocks noChangeAspect="1"/>
          </p:cNvPicPr>
          <p:nvPr/>
        </p:nvPicPr>
        <p:blipFill>
          <a:blip r:embed="rId2"/>
          <a:stretch>
            <a:fillRect/>
          </a:stretch>
        </p:blipFill>
        <p:spPr>
          <a:xfrm>
            <a:off x="7433768" y="725769"/>
            <a:ext cx="4227199" cy="5451194"/>
          </a:xfrm>
          <a:prstGeom prst="rect">
            <a:avLst/>
          </a:prstGeom>
        </p:spPr>
      </p:pic>
      <p:pic>
        <p:nvPicPr>
          <p:cNvPr id="5" name="Picture 4"/>
          <p:cNvPicPr>
            <a:picLocks noChangeAspect="1"/>
          </p:cNvPicPr>
          <p:nvPr/>
        </p:nvPicPr>
        <p:blipFill>
          <a:blip r:embed="rId3"/>
          <a:stretch>
            <a:fillRect/>
          </a:stretch>
        </p:blipFill>
        <p:spPr>
          <a:xfrm>
            <a:off x="5712094" y="2326687"/>
            <a:ext cx="2283554" cy="3349213"/>
          </a:xfrm>
          <a:prstGeom prst="rect">
            <a:avLst/>
          </a:prstGeom>
        </p:spPr>
      </p:pic>
    </p:spTree>
    <p:extLst>
      <p:ext uri="{BB962C8B-B14F-4D97-AF65-F5344CB8AC3E}">
        <p14:creationId xmlns:p14="http://schemas.microsoft.com/office/powerpoint/2010/main" val="1329594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FDE7E7-76E2-42CE-86E6-957DAB0C2118}"/>
              </a:ext>
            </a:extLst>
          </p:cNvPr>
          <p:cNvSpPr>
            <a:spLocks noGrp="1"/>
          </p:cNvSpPr>
          <p:nvPr>
            <p:ph type="title"/>
          </p:nvPr>
        </p:nvSpPr>
        <p:spPr/>
        <p:txBody>
          <a:bodyPr>
            <a:normAutofit/>
          </a:bodyPr>
          <a:lstStyle/>
          <a:p>
            <a:r>
              <a:rPr lang="en-US" sz="1800" dirty="0"/>
              <a:t>178. Aka elephant mask</a:t>
            </a:r>
            <a:br>
              <a:rPr lang="en-US" sz="1800" dirty="0"/>
            </a:br>
            <a:r>
              <a:rPr lang="en-US" sz="1800" dirty="0" err="1"/>
              <a:t>Bamileke</a:t>
            </a:r>
            <a:r>
              <a:rPr lang="en-US" sz="1800" dirty="0"/>
              <a:t> (Cameroon, western </a:t>
            </a:r>
            <a:r>
              <a:rPr lang="en-US" sz="1800" dirty="0" err="1"/>
              <a:t>grassfields</a:t>
            </a:r>
            <a:r>
              <a:rPr lang="en-US" sz="1800" dirty="0"/>
              <a:t> region)</a:t>
            </a:r>
            <a:br>
              <a:rPr lang="en-US" sz="1800" dirty="0"/>
            </a:br>
            <a:r>
              <a:rPr lang="en-US" sz="1800" dirty="0"/>
              <a:t>c. 19</a:t>
            </a:r>
            <a:r>
              <a:rPr lang="en-US" sz="1800" baseline="30000" dirty="0"/>
              <a:t>th</a:t>
            </a:r>
            <a:r>
              <a:rPr lang="en-US" sz="1800" dirty="0"/>
              <a:t> and 20</a:t>
            </a:r>
            <a:r>
              <a:rPr lang="en-US" sz="1800" baseline="30000" dirty="0"/>
              <a:t>th</a:t>
            </a:r>
            <a:r>
              <a:rPr lang="en-US" sz="1800" dirty="0"/>
              <a:t> century CE</a:t>
            </a:r>
            <a:br>
              <a:rPr lang="en-US" sz="1800" dirty="0"/>
            </a:br>
            <a:r>
              <a:rPr lang="en-US" sz="1800" dirty="0"/>
              <a:t>wood, woven raffia, cloth, and beads</a:t>
            </a:r>
          </a:p>
        </p:txBody>
      </p:sp>
      <p:sp>
        <p:nvSpPr>
          <p:cNvPr id="3" name="Content Placeholder 2">
            <a:extLst>
              <a:ext uri="{FF2B5EF4-FFF2-40B4-BE49-F238E27FC236}">
                <a16:creationId xmlns="" xmlns:a16="http://schemas.microsoft.com/office/drawing/2014/main" id="{9B9F7866-626F-4ADB-8C8D-8A238CFF7024}"/>
              </a:ext>
            </a:extLst>
          </p:cNvPr>
          <p:cNvSpPr>
            <a:spLocks noGrp="1"/>
          </p:cNvSpPr>
          <p:nvPr>
            <p:ph idx="1"/>
          </p:nvPr>
        </p:nvSpPr>
        <p:spPr>
          <a:xfrm>
            <a:off x="838200" y="1825625"/>
            <a:ext cx="4636325" cy="4351338"/>
          </a:xfrm>
        </p:spPr>
        <p:txBody>
          <a:bodyPr>
            <a:normAutofit/>
          </a:bodyPr>
          <a:lstStyle/>
          <a:p>
            <a:r>
              <a:rPr lang="en-US" sz="2000" dirty="0" smtClean="0"/>
              <a:t>Only important people in society can own and wear an </a:t>
            </a:r>
            <a:r>
              <a:rPr lang="en-US" sz="2000" b="1" dirty="0" smtClean="0"/>
              <a:t>aka</a:t>
            </a:r>
            <a:r>
              <a:rPr lang="en-US" sz="2000" dirty="0" smtClean="0"/>
              <a:t>, or elephant mask</a:t>
            </a:r>
          </a:p>
          <a:p>
            <a:r>
              <a:rPr lang="en-US" sz="2000" dirty="0" smtClean="0"/>
              <a:t>Work on important ceremonial occasions</a:t>
            </a:r>
          </a:p>
          <a:p>
            <a:r>
              <a:rPr lang="en-US" sz="2000" dirty="0" smtClean="0"/>
              <a:t>Beadwork a symbol of power</a:t>
            </a:r>
          </a:p>
          <a:p>
            <a:r>
              <a:rPr lang="en-US" sz="2000" dirty="0" smtClean="0"/>
              <a:t>Symbolized the features of an elephant</a:t>
            </a:r>
          </a:p>
          <a:p>
            <a:r>
              <a:rPr lang="en-US" sz="2000" dirty="0" smtClean="0"/>
              <a:t>The mask fits over </a:t>
            </a:r>
            <a:r>
              <a:rPr lang="en-US" sz="2000" dirty="0" smtClean="0"/>
              <a:t>th</a:t>
            </a:r>
            <a:r>
              <a:rPr lang="en-US" sz="2000" dirty="0" smtClean="0"/>
              <a:t>e head and two folds hang down in the front</a:t>
            </a:r>
          </a:p>
          <a:p>
            <a:r>
              <a:rPr lang="en-US" sz="2000" dirty="0" smtClean="0"/>
              <a:t>Masked dancers go barefoot and dance to a drum and gong while waving spears and horsetails</a:t>
            </a:r>
            <a:endParaRPr lang="en-US" sz="2000" dirty="0"/>
          </a:p>
        </p:txBody>
      </p:sp>
      <p:pic>
        <p:nvPicPr>
          <p:cNvPr id="4" name="Picture 3"/>
          <p:cNvPicPr>
            <a:picLocks noChangeAspect="1"/>
          </p:cNvPicPr>
          <p:nvPr/>
        </p:nvPicPr>
        <p:blipFill>
          <a:blip r:embed="rId2"/>
          <a:stretch>
            <a:fillRect/>
          </a:stretch>
        </p:blipFill>
        <p:spPr>
          <a:xfrm>
            <a:off x="5755673" y="483805"/>
            <a:ext cx="2996479" cy="5981020"/>
          </a:xfrm>
          <a:prstGeom prst="rect">
            <a:avLst/>
          </a:prstGeom>
        </p:spPr>
      </p:pic>
      <p:pic>
        <p:nvPicPr>
          <p:cNvPr id="5" name="Picture 4"/>
          <p:cNvPicPr>
            <a:picLocks noChangeAspect="1"/>
          </p:cNvPicPr>
          <p:nvPr/>
        </p:nvPicPr>
        <p:blipFill>
          <a:blip r:embed="rId3"/>
          <a:stretch>
            <a:fillRect/>
          </a:stretch>
        </p:blipFill>
        <p:spPr>
          <a:xfrm>
            <a:off x="8813607" y="2181884"/>
            <a:ext cx="3146761" cy="2917371"/>
          </a:xfrm>
          <a:prstGeom prst="rect">
            <a:avLst/>
          </a:prstGeom>
        </p:spPr>
      </p:pic>
    </p:spTree>
    <p:extLst>
      <p:ext uri="{BB962C8B-B14F-4D97-AF65-F5344CB8AC3E}">
        <p14:creationId xmlns:p14="http://schemas.microsoft.com/office/powerpoint/2010/main" val="103483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944EF6-E54B-4E8D-BD28-0D1256D22F92}"/>
              </a:ext>
            </a:extLst>
          </p:cNvPr>
          <p:cNvSpPr>
            <a:spLocks noGrp="1"/>
          </p:cNvSpPr>
          <p:nvPr>
            <p:ph type="title"/>
          </p:nvPr>
        </p:nvSpPr>
        <p:spPr/>
        <p:txBody>
          <a:bodyPr>
            <a:noAutofit/>
          </a:bodyPr>
          <a:lstStyle/>
          <a:p>
            <a:r>
              <a:rPr lang="en-US" sz="1800" dirty="0"/>
              <a:t>179. Reliquary figure (</a:t>
            </a:r>
            <a:r>
              <a:rPr lang="en-US" sz="1800" dirty="0" err="1"/>
              <a:t>byeri</a:t>
            </a:r>
            <a:r>
              <a:rPr lang="en-US" sz="1800" dirty="0"/>
              <a:t>)</a:t>
            </a:r>
            <a:br>
              <a:rPr lang="en-US" sz="1800" dirty="0"/>
            </a:br>
            <a:r>
              <a:rPr lang="en-US" sz="1800" dirty="0"/>
              <a:t>Fang peoples (southern Cameroon)</a:t>
            </a:r>
            <a:br>
              <a:rPr lang="en-US" sz="1800" dirty="0"/>
            </a:br>
            <a:r>
              <a:rPr lang="en-US" sz="1800" dirty="0"/>
              <a:t>c. 19</a:t>
            </a:r>
            <a:r>
              <a:rPr lang="en-US" sz="1800" baseline="30000" dirty="0"/>
              <a:t>th</a:t>
            </a:r>
            <a:r>
              <a:rPr lang="en-US" sz="1800" dirty="0"/>
              <a:t> and 20</a:t>
            </a:r>
            <a:r>
              <a:rPr lang="en-US" sz="1800" baseline="30000" dirty="0"/>
              <a:t>th</a:t>
            </a:r>
            <a:r>
              <a:rPr lang="en-US" sz="1800" dirty="0"/>
              <a:t> century CE</a:t>
            </a:r>
            <a:br>
              <a:rPr lang="en-US" sz="1800" dirty="0"/>
            </a:br>
            <a:r>
              <a:rPr lang="en-US" sz="1800" dirty="0"/>
              <a:t>wood</a:t>
            </a:r>
          </a:p>
        </p:txBody>
      </p:sp>
      <p:sp>
        <p:nvSpPr>
          <p:cNvPr id="3" name="Content Placeholder 2">
            <a:extLst>
              <a:ext uri="{FF2B5EF4-FFF2-40B4-BE49-F238E27FC236}">
                <a16:creationId xmlns="" xmlns:a16="http://schemas.microsoft.com/office/drawing/2014/main" id="{59AA4552-1324-42B4-9E30-6AA857577E1E}"/>
              </a:ext>
            </a:extLst>
          </p:cNvPr>
          <p:cNvSpPr>
            <a:spLocks noGrp="1"/>
          </p:cNvSpPr>
          <p:nvPr>
            <p:ph idx="1"/>
          </p:nvPr>
        </p:nvSpPr>
        <p:spPr>
          <a:xfrm>
            <a:off x="838200" y="1825625"/>
            <a:ext cx="4648199" cy="4351338"/>
          </a:xfrm>
        </p:spPr>
        <p:txBody>
          <a:bodyPr>
            <a:normAutofit fontScale="55000" lnSpcReduction="20000"/>
          </a:bodyPr>
          <a:lstStyle/>
          <a:p>
            <a:r>
              <a:rPr lang="en-US" dirty="0" smtClean="0"/>
              <a:t>Figures placed on a top of cylinder-like containers made of bark that holds skulls and other </a:t>
            </a:r>
            <a:r>
              <a:rPr lang="en-US" dirty="0"/>
              <a:t>b</a:t>
            </a:r>
            <a:r>
              <a:rPr lang="en-US" dirty="0" smtClean="0"/>
              <a:t>ones of important clan leaders</a:t>
            </a:r>
          </a:p>
          <a:p>
            <a:r>
              <a:rPr lang="en-US" dirty="0" smtClean="0"/>
              <a:t>Feet dangling over the rum in a gesture of protecting the contents</a:t>
            </a:r>
          </a:p>
          <a:p>
            <a:r>
              <a:rPr lang="en-US" dirty="0" smtClean="0"/>
              <a:t>The reliquary figure guard the head box against the gaze of women or young boys</a:t>
            </a:r>
          </a:p>
          <a:p>
            <a:r>
              <a:rPr lang="en-US" b="1" dirty="0" err="1" smtClean="0"/>
              <a:t>Bieri</a:t>
            </a:r>
            <a:r>
              <a:rPr lang="en-US" dirty="0" smtClean="0"/>
              <a:t> figures are composed of characteristics the Fang people place high value on: tranquility, introspection, vitality</a:t>
            </a:r>
          </a:p>
          <a:p>
            <a:r>
              <a:rPr lang="en-US" dirty="0" smtClean="0"/>
              <a:t>Surfaces were ritually rubbed with oils to add luster and protect against insects</a:t>
            </a:r>
          </a:p>
          <a:p>
            <a:r>
              <a:rPr lang="en-US" dirty="0" smtClean="0"/>
              <a:t>Prominent belly button and genitals emphasize life; the prayerful gesture and somber look emphasize death</a:t>
            </a:r>
          </a:p>
          <a:p>
            <a:r>
              <a:rPr lang="en-US" dirty="0" smtClean="0"/>
              <a:t>Abstraction of human body an attraction for the early 20c artists</a:t>
            </a:r>
          </a:p>
          <a:p>
            <a:r>
              <a:rPr lang="en-US" dirty="0" smtClean="0">
                <a:hlinkClick r:id="rId2"/>
              </a:rPr>
              <a:t>Video</a:t>
            </a:r>
            <a:endParaRPr lang="en-US" dirty="0"/>
          </a:p>
        </p:txBody>
      </p:sp>
      <p:pic>
        <p:nvPicPr>
          <p:cNvPr id="4" name="Picture 3"/>
          <p:cNvPicPr>
            <a:picLocks noChangeAspect="1"/>
          </p:cNvPicPr>
          <p:nvPr/>
        </p:nvPicPr>
        <p:blipFill>
          <a:blip r:embed="rId3"/>
          <a:stretch>
            <a:fillRect/>
          </a:stretch>
        </p:blipFill>
        <p:spPr>
          <a:xfrm>
            <a:off x="9045163" y="190005"/>
            <a:ext cx="2061394" cy="6293118"/>
          </a:xfrm>
          <a:prstGeom prst="rect">
            <a:avLst/>
          </a:prstGeom>
        </p:spPr>
      </p:pic>
      <p:pic>
        <p:nvPicPr>
          <p:cNvPr id="5" name="Picture 4"/>
          <p:cNvPicPr>
            <a:picLocks noChangeAspect="1"/>
          </p:cNvPicPr>
          <p:nvPr/>
        </p:nvPicPr>
        <p:blipFill>
          <a:blip r:embed="rId4"/>
          <a:stretch>
            <a:fillRect/>
          </a:stretch>
        </p:blipFill>
        <p:spPr>
          <a:xfrm flipH="1">
            <a:off x="5603588" y="795647"/>
            <a:ext cx="3003753" cy="3432278"/>
          </a:xfrm>
          <a:prstGeom prst="rect">
            <a:avLst/>
          </a:prstGeom>
        </p:spPr>
      </p:pic>
    </p:spTree>
    <p:extLst>
      <p:ext uri="{BB962C8B-B14F-4D97-AF65-F5344CB8AC3E}">
        <p14:creationId xmlns:p14="http://schemas.microsoft.com/office/powerpoint/2010/main" val="458850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EFB326-E053-4727-A7FD-EE79772D1386}"/>
              </a:ext>
            </a:extLst>
          </p:cNvPr>
          <p:cNvSpPr>
            <a:spLocks noGrp="1"/>
          </p:cNvSpPr>
          <p:nvPr>
            <p:ph type="title"/>
          </p:nvPr>
        </p:nvSpPr>
        <p:spPr/>
        <p:txBody>
          <a:bodyPr>
            <a:normAutofit/>
          </a:bodyPr>
          <a:lstStyle/>
          <a:p>
            <a:r>
              <a:rPr lang="en-US" sz="1800" dirty="0"/>
              <a:t>180. Veranda post of the enthroned king and senior wife (</a:t>
            </a:r>
            <a:r>
              <a:rPr lang="en-US" sz="1800" dirty="0" err="1"/>
              <a:t>Opo</a:t>
            </a:r>
            <a:r>
              <a:rPr lang="en-US" sz="1800" dirty="0"/>
              <a:t> </a:t>
            </a:r>
            <a:r>
              <a:rPr lang="en-US" sz="1800" dirty="0" err="1"/>
              <a:t>Ogoga</a:t>
            </a:r>
            <a:r>
              <a:rPr lang="en-US" sz="1800" dirty="0"/>
              <a:t>)</a:t>
            </a:r>
            <a:br>
              <a:rPr lang="en-US" sz="1800" dirty="0"/>
            </a:br>
            <a:r>
              <a:rPr lang="en-US" sz="1800" dirty="0"/>
              <a:t>Olowe of </a:t>
            </a:r>
            <a:r>
              <a:rPr lang="en-US" sz="1800" dirty="0" err="1"/>
              <a:t>Ise</a:t>
            </a:r>
            <a:r>
              <a:rPr lang="en-US" sz="1800" dirty="0"/>
              <a:t> (Yoruba peoples)</a:t>
            </a:r>
            <a:br>
              <a:rPr lang="en-US" sz="1800" dirty="0"/>
            </a:br>
            <a:r>
              <a:rPr lang="en-US" sz="1800" dirty="0"/>
              <a:t>c. 1910-1914 CE</a:t>
            </a:r>
            <a:br>
              <a:rPr lang="en-US" sz="1800" dirty="0"/>
            </a:br>
            <a:r>
              <a:rPr lang="en-US" sz="1800" dirty="0"/>
              <a:t>wood and pigment</a:t>
            </a:r>
          </a:p>
        </p:txBody>
      </p:sp>
      <p:sp>
        <p:nvSpPr>
          <p:cNvPr id="3" name="Content Placeholder 2">
            <a:extLst>
              <a:ext uri="{FF2B5EF4-FFF2-40B4-BE49-F238E27FC236}">
                <a16:creationId xmlns="" xmlns:a16="http://schemas.microsoft.com/office/drawing/2014/main" id="{367CFBFD-9E63-4F85-B8B4-BD790A3B56B0}"/>
              </a:ext>
            </a:extLst>
          </p:cNvPr>
          <p:cNvSpPr>
            <a:spLocks noGrp="1"/>
          </p:cNvSpPr>
          <p:nvPr>
            <p:ph idx="1"/>
          </p:nvPr>
        </p:nvSpPr>
        <p:spPr>
          <a:xfrm>
            <a:off x="838200" y="1825625"/>
            <a:ext cx="6286995" cy="4351338"/>
          </a:xfrm>
        </p:spPr>
        <p:txBody>
          <a:bodyPr>
            <a:normAutofit fontScale="70000" lnSpcReduction="20000"/>
          </a:bodyPr>
          <a:lstStyle/>
          <a:p>
            <a:r>
              <a:rPr lang="en-US" dirty="0" smtClean="0"/>
              <a:t>Carved as posts for the rulers of the Yoruba Kingdom in Nigeria</a:t>
            </a:r>
          </a:p>
          <a:p>
            <a:r>
              <a:rPr lang="en-US" dirty="0" smtClean="0"/>
              <a:t>One of four carved posts for the palace at </a:t>
            </a:r>
            <a:r>
              <a:rPr lang="en-US" dirty="0" err="1" smtClean="0"/>
              <a:t>Ikere</a:t>
            </a:r>
            <a:endParaRPr lang="en-US" dirty="0" smtClean="0"/>
          </a:p>
          <a:p>
            <a:r>
              <a:rPr lang="en-US" dirty="0" smtClean="0"/>
              <a:t>Negative space creates an openness in the composition</a:t>
            </a:r>
          </a:p>
          <a:p>
            <a:r>
              <a:rPr lang="en-US" dirty="0" smtClean="0"/>
              <a:t>King is the focal point in the relationship between his figure and others represented in this post</a:t>
            </a:r>
          </a:p>
          <a:p>
            <a:r>
              <a:rPr lang="en-US" dirty="0" smtClean="0"/>
              <a:t>Behind him his large scale senior wife supporting the throne; she crown the king during the coronation and protects him during his reign</a:t>
            </a:r>
          </a:p>
          <a:p>
            <a:r>
              <a:rPr lang="en-US" dirty="0" smtClean="0"/>
              <a:t>Smaller figures—junior wife, flute player (</a:t>
            </a:r>
            <a:r>
              <a:rPr lang="en-US" dirty="0" err="1" smtClean="0"/>
              <a:t>Esu</a:t>
            </a:r>
            <a:r>
              <a:rPr lang="en-US" dirty="0"/>
              <a:t> </a:t>
            </a:r>
            <a:r>
              <a:rPr lang="en-US" dirty="0" smtClean="0"/>
              <a:t>the trickster god), and a now missing fan bearer</a:t>
            </a:r>
          </a:p>
          <a:p>
            <a:r>
              <a:rPr lang="en-US" dirty="0" smtClean="0"/>
              <a:t>Most posts were painted; traces of paint remain here</a:t>
            </a:r>
          </a:p>
          <a:p>
            <a:r>
              <a:rPr lang="en-US" dirty="0" smtClean="0">
                <a:hlinkClick r:id="rId2"/>
              </a:rPr>
              <a:t>Video</a:t>
            </a:r>
            <a:endParaRPr lang="en-US" dirty="0" smtClean="0"/>
          </a:p>
        </p:txBody>
      </p:sp>
      <p:pic>
        <p:nvPicPr>
          <p:cNvPr id="4" name="Picture 3"/>
          <p:cNvPicPr>
            <a:picLocks noChangeAspect="1"/>
          </p:cNvPicPr>
          <p:nvPr/>
        </p:nvPicPr>
        <p:blipFill>
          <a:blip r:embed="rId3"/>
          <a:stretch>
            <a:fillRect/>
          </a:stretch>
        </p:blipFill>
        <p:spPr>
          <a:xfrm>
            <a:off x="8721843" y="460128"/>
            <a:ext cx="2631957" cy="6059426"/>
          </a:xfrm>
          <a:prstGeom prst="rect">
            <a:avLst/>
          </a:prstGeom>
        </p:spPr>
      </p:pic>
    </p:spTree>
    <p:extLst>
      <p:ext uri="{BB962C8B-B14F-4D97-AF65-F5344CB8AC3E}">
        <p14:creationId xmlns:p14="http://schemas.microsoft.com/office/powerpoint/2010/main" val="4206508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30443" y="509279"/>
            <a:ext cx="2247900" cy="5534025"/>
          </a:xfrm>
          <a:prstGeom prst="rect">
            <a:avLst/>
          </a:prstGeom>
        </p:spPr>
      </p:pic>
      <p:pic>
        <p:nvPicPr>
          <p:cNvPr id="4" name="Picture 3"/>
          <p:cNvPicPr>
            <a:picLocks noChangeAspect="1"/>
          </p:cNvPicPr>
          <p:nvPr/>
        </p:nvPicPr>
        <p:blipFill>
          <a:blip r:embed="rId3"/>
          <a:stretch>
            <a:fillRect/>
          </a:stretch>
        </p:blipFill>
        <p:spPr>
          <a:xfrm>
            <a:off x="8175549" y="850446"/>
            <a:ext cx="2948899" cy="5084309"/>
          </a:xfrm>
          <a:prstGeom prst="rect">
            <a:avLst/>
          </a:prstGeom>
        </p:spPr>
      </p:pic>
      <p:pic>
        <p:nvPicPr>
          <p:cNvPr id="5" name="Picture 4"/>
          <p:cNvPicPr>
            <a:picLocks noChangeAspect="1"/>
          </p:cNvPicPr>
          <p:nvPr/>
        </p:nvPicPr>
        <p:blipFill>
          <a:blip r:embed="rId4"/>
          <a:stretch>
            <a:fillRect/>
          </a:stretch>
        </p:blipFill>
        <p:spPr>
          <a:xfrm>
            <a:off x="1106757" y="850446"/>
            <a:ext cx="2426481" cy="5192858"/>
          </a:xfrm>
          <a:prstGeom prst="rect">
            <a:avLst/>
          </a:prstGeom>
        </p:spPr>
      </p:pic>
    </p:spTree>
    <p:extLst>
      <p:ext uri="{BB962C8B-B14F-4D97-AF65-F5344CB8AC3E}">
        <p14:creationId xmlns:p14="http://schemas.microsoft.com/office/powerpoint/2010/main" val="347674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Background</a:t>
            </a:r>
          </a:p>
        </p:txBody>
      </p:sp>
      <p:sp>
        <p:nvSpPr>
          <p:cNvPr id="3" name="Content Placeholder 2"/>
          <p:cNvSpPr>
            <a:spLocks noGrp="1"/>
          </p:cNvSpPr>
          <p:nvPr>
            <p:ph idx="1"/>
          </p:nvPr>
        </p:nvSpPr>
        <p:spPr>
          <a:xfrm>
            <a:off x="838200" y="1825625"/>
            <a:ext cx="5966361" cy="4351338"/>
          </a:xfrm>
        </p:spPr>
        <p:txBody>
          <a:bodyPr>
            <a:normAutofit fontScale="70000" lnSpcReduction="20000"/>
          </a:bodyPr>
          <a:lstStyle/>
          <a:p>
            <a:r>
              <a:rPr lang="en-US" dirty="0"/>
              <a:t>Despite vastness of African continent, artwork share similarities in methods of creation and common beliefs although strong cultural traditions with a wide variety of artistic expression exists</a:t>
            </a:r>
          </a:p>
          <a:p>
            <a:r>
              <a:rPr lang="en-US" dirty="0"/>
              <a:t>Belief that ancestors never die and can be </a:t>
            </a:r>
            <a:r>
              <a:rPr lang="en-US" dirty="0" err="1"/>
              <a:t>addressed</a:t>
            </a:r>
            <a:r>
              <a:rPr lang="en-US" dirty="0" err="1">
                <a:sym typeface="Wingdings" panose="05000000000000000000" pitchFamily="2" charset="2"/>
              </a:rPr>
              <a:t>sense</a:t>
            </a:r>
            <a:r>
              <a:rPr lang="en-US" dirty="0">
                <a:sym typeface="Wingdings" panose="05000000000000000000" pitchFamily="2" charset="2"/>
              </a:rPr>
              <a:t> of family and respect for elders (key component of African culture)</a:t>
            </a:r>
          </a:p>
          <a:p>
            <a:r>
              <a:rPr lang="en-US" dirty="0">
                <a:sym typeface="Wingdings" panose="05000000000000000000" pitchFamily="2" charset="2"/>
              </a:rPr>
              <a:t>Many representations of family ancestors, carved to venerate their spirits</a:t>
            </a:r>
          </a:p>
          <a:p>
            <a:r>
              <a:rPr lang="en-US" dirty="0">
                <a:sym typeface="Wingdings" panose="05000000000000000000" pitchFamily="2" charset="2"/>
              </a:rPr>
              <a:t>Fertility both of the land and of the individual is important</a:t>
            </a:r>
          </a:p>
          <a:p>
            <a:r>
              <a:rPr lang="en-US" dirty="0">
                <a:sym typeface="Wingdings" panose="05000000000000000000" pitchFamily="2" charset="2"/>
              </a:rPr>
              <a:t>Spirits associated with forests or natural phenomena are respected and worshipped</a:t>
            </a:r>
          </a:p>
          <a:p>
            <a:r>
              <a:rPr lang="en-US" dirty="0">
                <a:sym typeface="Wingdings" panose="05000000000000000000" pitchFamily="2" charset="2"/>
              </a:rPr>
              <a:t>Sculptures of suckling mothers are extremely common (implies that everyone suckles from the breast of God)</a:t>
            </a:r>
          </a:p>
          <a:p>
            <a:endParaRPr lang="en-US" dirty="0">
              <a:sym typeface="Wingdings" panose="05000000000000000000" pitchFamily="2" charset="2"/>
            </a:endParaRPr>
          </a:p>
          <a:p>
            <a:endParaRPr lang="en-US" dirty="0"/>
          </a:p>
        </p:txBody>
      </p:sp>
      <p:pic>
        <p:nvPicPr>
          <p:cNvPr id="4" name="Picture 3"/>
          <p:cNvPicPr>
            <a:picLocks noChangeAspect="1"/>
          </p:cNvPicPr>
          <p:nvPr/>
        </p:nvPicPr>
        <p:blipFill>
          <a:blip r:embed="rId2"/>
          <a:stretch>
            <a:fillRect/>
          </a:stretch>
        </p:blipFill>
        <p:spPr>
          <a:xfrm>
            <a:off x="7813062" y="365125"/>
            <a:ext cx="3227052" cy="4860018"/>
          </a:xfrm>
          <a:prstGeom prst="rect">
            <a:avLst/>
          </a:prstGeom>
        </p:spPr>
      </p:pic>
      <p:sp>
        <p:nvSpPr>
          <p:cNvPr id="5" name="Rectangle 4"/>
          <p:cNvSpPr/>
          <p:nvPr/>
        </p:nvSpPr>
        <p:spPr>
          <a:xfrm>
            <a:off x="8328584" y="5519055"/>
            <a:ext cx="2592778" cy="1107996"/>
          </a:xfrm>
          <a:prstGeom prst="rect">
            <a:avLst/>
          </a:prstGeom>
        </p:spPr>
        <p:txBody>
          <a:bodyPr wrap="square">
            <a:spAutoFit/>
          </a:bodyPr>
          <a:lstStyle/>
          <a:p>
            <a:r>
              <a:rPr lang="en-US" sz="1100" dirty="0"/>
              <a:t>Luba / </a:t>
            </a:r>
            <a:r>
              <a:rPr lang="en-US" sz="1100" dirty="0" err="1"/>
              <a:t>Songye</a:t>
            </a:r>
            <a:r>
              <a:rPr lang="en-US" sz="1100" dirty="0"/>
              <a:t> Female Figure</a:t>
            </a:r>
          </a:p>
          <a:p>
            <a:r>
              <a:rPr lang="en-US" sz="1100" dirty="0"/>
              <a:t>Ethnic group : Luba, </a:t>
            </a:r>
            <a:r>
              <a:rPr lang="en-US" sz="1100" dirty="0" err="1"/>
              <a:t>Songye</a:t>
            </a:r>
            <a:endParaRPr lang="en-US" sz="1100" dirty="0"/>
          </a:p>
          <a:p>
            <a:r>
              <a:rPr lang="en-US" sz="1100" dirty="0"/>
              <a:t>Country of origin : D.R. Congo, Angola</a:t>
            </a:r>
          </a:p>
          <a:p>
            <a:r>
              <a:rPr lang="en-US" sz="1100" dirty="0"/>
              <a:t>Material : Wood, beads</a:t>
            </a:r>
          </a:p>
          <a:p>
            <a:r>
              <a:rPr lang="en-US" sz="1100" dirty="0"/>
              <a:t>Approximate age : Early 20th Century</a:t>
            </a:r>
          </a:p>
          <a:p>
            <a:r>
              <a:rPr lang="en-US" sz="1100" dirty="0"/>
              <a:t>Dimensions : 11 in</a:t>
            </a:r>
          </a:p>
        </p:txBody>
      </p:sp>
    </p:spTree>
    <p:extLst>
      <p:ext uri="{BB962C8B-B14F-4D97-AF65-F5344CB8AC3E}">
        <p14:creationId xmlns:p14="http://schemas.microsoft.com/office/powerpoint/2010/main" val="181811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Background continued…</a:t>
            </a:r>
          </a:p>
        </p:txBody>
      </p:sp>
      <p:sp>
        <p:nvSpPr>
          <p:cNvPr id="3" name="Content Placeholder 2"/>
          <p:cNvSpPr>
            <a:spLocks noGrp="1"/>
          </p:cNvSpPr>
          <p:nvPr>
            <p:ph idx="1"/>
          </p:nvPr>
        </p:nvSpPr>
        <p:spPr>
          <a:xfrm>
            <a:off x="838200" y="1825625"/>
            <a:ext cx="5396345" cy="4351338"/>
          </a:xfrm>
        </p:spPr>
        <p:txBody>
          <a:bodyPr>
            <a:normAutofit fontScale="77500" lnSpcReduction="20000"/>
          </a:bodyPr>
          <a:lstStyle/>
          <a:p>
            <a:r>
              <a:rPr lang="en-US" dirty="0"/>
              <a:t>Ancient civilizations in Carthage, Egypt, and Nubia dominated politics in North Africa centuries before empires developed in sub-Saharan Africa—or the rest of the world</a:t>
            </a:r>
          </a:p>
          <a:p>
            <a:r>
              <a:rPr lang="en-US" dirty="0"/>
              <a:t>Many African kingdoms come and go with regularity; more populous and dominant peoples occupy wide swaths of territory</a:t>
            </a:r>
          </a:p>
          <a:p>
            <a:r>
              <a:rPr lang="en-US" dirty="0"/>
              <a:t>Strong indigenous states were established in the Christian Aksum (Ethiopia) in the 4</a:t>
            </a:r>
            <a:r>
              <a:rPr lang="en-US" baseline="30000" dirty="0"/>
              <a:t>th</a:t>
            </a:r>
            <a:r>
              <a:rPr lang="en-US" dirty="0"/>
              <a:t> century, and in the Lube Empire (central Africa) beginning in the 15</a:t>
            </a:r>
            <a:r>
              <a:rPr lang="en-US" baseline="30000" dirty="0"/>
              <a:t>th</a:t>
            </a:r>
            <a:r>
              <a:rPr lang="en-US" dirty="0"/>
              <a:t> century. In the 12</a:t>
            </a:r>
            <a:r>
              <a:rPr lang="en-US" baseline="30000" dirty="0"/>
              <a:t>th</a:t>
            </a:r>
            <a:r>
              <a:rPr lang="en-US" dirty="0"/>
              <a:t> century, an important cultural center developed on the Zimbabwe plateau</a:t>
            </a:r>
          </a:p>
          <a:p>
            <a:endParaRPr lang="en-US" dirty="0"/>
          </a:p>
        </p:txBody>
      </p:sp>
      <p:pic>
        <p:nvPicPr>
          <p:cNvPr id="4" name="Picture 3"/>
          <p:cNvPicPr>
            <a:picLocks noChangeAspect="1"/>
          </p:cNvPicPr>
          <p:nvPr/>
        </p:nvPicPr>
        <p:blipFill>
          <a:blip r:embed="rId2"/>
          <a:stretch>
            <a:fillRect/>
          </a:stretch>
        </p:blipFill>
        <p:spPr>
          <a:xfrm>
            <a:off x="6555922" y="1570563"/>
            <a:ext cx="5217968" cy="4861461"/>
          </a:xfrm>
          <a:prstGeom prst="rect">
            <a:avLst/>
          </a:prstGeom>
        </p:spPr>
      </p:pic>
    </p:spTree>
    <p:extLst>
      <p:ext uri="{BB962C8B-B14F-4D97-AF65-F5344CB8AC3E}">
        <p14:creationId xmlns:p14="http://schemas.microsoft.com/office/powerpoint/2010/main" val="412983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Background continued…</a:t>
            </a:r>
          </a:p>
        </p:txBody>
      </p:sp>
      <p:sp>
        <p:nvSpPr>
          <p:cNvPr id="3" name="Content Placeholder 2"/>
          <p:cNvSpPr>
            <a:spLocks noGrp="1"/>
          </p:cNvSpPr>
          <p:nvPr>
            <p:ph idx="1"/>
          </p:nvPr>
        </p:nvSpPr>
        <p:spPr>
          <a:xfrm>
            <a:off x="838201" y="1825625"/>
            <a:ext cx="4648200" cy="4351338"/>
          </a:xfrm>
        </p:spPr>
        <p:txBody>
          <a:bodyPr>
            <a:normAutofit fontScale="77500" lnSpcReduction="20000"/>
          </a:bodyPr>
          <a:lstStyle/>
          <a:p>
            <a:r>
              <a:rPr lang="en-US" dirty="0"/>
              <a:t>Prior to foreign presence, struggles were largely internal due to natural barriers</a:t>
            </a:r>
          </a:p>
          <a:p>
            <a:r>
              <a:rPr lang="en-US" dirty="0"/>
              <a:t>Asians and Europeans presence complicates indigenous life beginning in the 15</a:t>
            </a:r>
            <a:r>
              <a:rPr lang="en-US" baseline="30000" dirty="0"/>
              <a:t>th</a:t>
            </a:r>
            <a:r>
              <a:rPr lang="en-US" dirty="0"/>
              <a:t> century; generally outsiders restricted themselves to coastal areas until “The Scramble for Africa” in the late 1800s.</a:t>
            </a:r>
          </a:p>
          <a:p>
            <a:r>
              <a:rPr lang="en-US" dirty="0"/>
              <a:t>European control spanned less than a century—most states achieving independence in the 1960s, with Portuguese colonies receiving independence in the 1970s.</a:t>
            </a:r>
          </a:p>
          <a:p>
            <a:endParaRPr lang="en-US" dirty="0"/>
          </a:p>
        </p:txBody>
      </p:sp>
      <p:pic>
        <p:nvPicPr>
          <p:cNvPr id="4" name="Picture 3"/>
          <p:cNvPicPr>
            <a:picLocks noChangeAspect="1"/>
          </p:cNvPicPr>
          <p:nvPr/>
        </p:nvPicPr>
        <p:blipFill>
          <a:blip r:embed="rId2"/>
          <a:stretch>
            <a:fillRect/>
          </a:stretch>
        </p:blipFill>
        <p:spPr>
          <a:xfrm>
            <a:off x="5714690" y="1825625"/>
            <a:ext cx="6148759" cy="4011154"/>
          </a:xfrm>
          <a:prstGeom prst="rect">
            <a:avLst/>
          </a:prstGeom>
        </p:spPr>
      </p:pic>
    </p:spTree>
    <p:extLst>
      <p:ext uri="{BB962C8B-B14F-4D97-AF65-F5344CB8AC3E}">
        <p14:creationId xmlns:p14="http://schemas.microsoft.com/office/powerpoint/2010/main" val="259155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Background continued</a:t>
            </a:r>
          </a:p>
        </p:txBody>
      </p:sp>
      <p:sp>
        <p:nvSpPr>
          <p:cNvPr id="3" name="Content Placeholder 2"/>
          <p:cNvSpPr>
            <a:spLocks noGrp="1"/>
          </p:cNvSpPr>
          <p:nvPr>
            <p:ph idx="1"/>
          </p:nvPr>
        </p:nvSpPr>
        <p:spPr>
          <a:xfrm>
            <a:off x="838200" y="1825625"/>
            <a:ext cx="7119256" cy="4515798"/>
          </a:xfrm>
        </p:spPr>
        <p:txBody>
          <a:bodyPr>
            <a:normAutofit fontScale="62500" lnSpcReduction="20000"/>
          </a:bodyPr>
          <a:lstStyle/>
          <a:p>
            <a:r>
              <a:rPr lang="en-US" dirty="0"/>
              <a:t>Oral tradition used to record history</a:t>
            </a:r>
          </a:p>
          <a:p>
            <a:r>
              <a:rPr lang="en-US" dirty="0"/>
              <a:t>Objects are unsigned and undated</a:t>
            </a:r>
          </a:p>
          <a:p>
            <a:r>
              <a:rPr lang="en-US" dirty="0"/>
              <a:t>Artists become famous within their own communities</a:t>
            </a:r>
          </a:p>
          <a:p>
            <a:r>
              <a:rPr lang="en-US" dirty="0"/>
              <a:t>Written records of artistic activity comes from Europeans or Islamic expansion into Africa</a:t>
            </a:r>
          </a:p>
          <a:p>
            <a:r>
              <a:rPr lang="en-US" dirty="0"/>
              <a:t>Artists worked on commission, often living with the patron, until the work was complete</a:t>
            </a:r>
          </a:p>
          <a:p>
            <a:r>
              <a:rPr lang="en-US" dirty="0"/>
              <a:t>Artists workshops standard</a:t>
            </a:r>
          </a:p>
          <a:p>
            <a:r>
              <a:rPr lang="en-US" dirty="0"/>
              <a:t>Artistic guilds common</a:t>
            </a:r>
          </a:p>
          <a:p>
            <a:r>
              <a:rPr lang="en-US" dirty="0"/>
              <a:t>Generally, men are builders and carvers; women painted walls and created ceramics; both sexes engaged in weaving—the exception is in Sierra Leone and Liberia where women wear masks during coming of age ceremonies</a:t>
            </a:r>
          </a:p>
          <a:p>
            <a:r>
              <a:rPr lang="en-US" dirty="0"/>
              <a:t>Most collectables come from permanent agricultural settlements; nomads of Kenya and Tanzania are famous for body art</a:t>
            </a:r>
          </a:p>
          <a:p>
            <a:r>
              <a:rPr lang="en-US" dirty="0"/>
              <a:t>African art was imported into Europe during the Renaissance; acceptance of African art as “art” occurred during the 20</a:t>
            </a:r>
            <a:r>
              <a:rPr lang="en-US" baseline="30000" dirty="0"/>
              <a:t>th</a:t>
            </a:r>
            <a:r>
              <a:rPr lang="en-US" dirty="0"/>
              <a:t> century</a:t>
            </a:r>
          </a:p>
        </p:txBody>
      </p:sp>
      <p:pic>
        <p:nvPicPr>
          <p:cNvPr id="4" name="Picture 3"/>
          <p:cNvPicPr>
            <a:picLocks noChangeAspect="1"/>
          </p:cNvPicPr>
          <p:nvPr/>
        </p:nvPicPr>
        <p:blipFill>
          <a:blip r:embed="rId2"/>
          <a:stretch>
            <a:fillRect/>
          </a:stretch>
        </p:blipFill>
        <p:spPr>
          <a:xfrm>
            <a:off x="7957456" y="2125332"/>
            <a:ext cx="3751923" cy="3751923"/>
          </a:xfrm>
          <a:prstGeom prst="rect">
            <a:avLst/>
          </a:prstGeom>
        </p:spPr>
      </p:pic>
    </p:spTree>
    <p:extLst>
      <p:ext uri="{BB962C8B-B14F-4D97-AF65-F5344CB8AC3E}">
        <p14:creationId xmlns:p14="http://schemas.microsoft.com/office/powerpoint/2010/main" val="124287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African Architecture</a:t>
            </a:r>
          </a:p>
        </p:txBody>
      </p:sp>
      <p:sp>
        <p:nvSpPr>
          <p:cNvPr id="3" name="Content Placeholder 2"/>
          <p:cNvSpPr>
            <a:spLocks noGrp="1"/>
          </p:cNvSpPr>
          <p:nvPr>
            <p:ph idx="1"/>
          </p:nvPr>
        </p:nvSpPr>
        <p:spPr>
          <a:xfrm>
            <a:off x="838200" y="1825625"/>
            <a:ext cx="4683826" cy="4351338"/>
          </a:xfrm>
        </p:spPr>
        <p:txBody>
          <a:bodyPr/>
          <a:lstStyle/>
          <a:p>
            <a:r>
              <a:rPr lang="en-US" dirty="0"/>
              <a:t>Built to be cool</a:t>
            </a:r>
          </a:p>
          <a:p>
            <a:r>
              <a:rPr lang="en-US" dirty="0"/>
              <a:t>Made of mudbrick walls and thatched roofs—problems during rainy season—horizontally placed timbers as maintenance ladders</a:t>
            </a:r>
          </a:p>
          <a:p>
            <a:r>
              <a:rPr lang="en-US" dirty="0"/>
              <a:t>Royal complex in Zimbabwe is the exception</a:t>
            </a:r>
          </a:p>
        </p:txBody>
      </p:sp>
      <p:pic>
        <p:nvPicPr>
          <p:cNvPr id="4" name="Picture 3"/>
          <p:cNvPicPr>
            <a:picLocks noChangeAspect="1"/>
          </p:cNvPicPr>
          <p:nvPr/>
        </p:nvPicPr>
        <p:blipFill>
          <a:blip r:embed="rId2"/>
          <a:stretch>
            <a:fillRect/>
          </a:stretch>
        </p:blipFill>
        <p:spPr>
          <a:xfrm>
            <a:off x="6096000" y="2074791"/>
            <a:ext cx="5797798" cy="3853006"/>
          </a:xfrm>
          <a:prstGeom prst="rect">
            <a:avLst/>
          </a:prstGeom>
        </p:spPr>
      </p:pic>
    </p:spTree>
    <p:extLst>
      <p:ext uri="{BB962C8B-B14F-4D97-AF65-F5344CB8AC3E}">
        <p14:creationId xmlns:p14="http://schemas.microsoft.com/office/powerpoint/2010/main" val="405842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B76708F-1063-42BA-9E81-5D475CE0B458}"/>
              </a:ext>
            </a:extLst>
          </p:cNvPr>
          <p:cNvPicPr>
            <a:picLocks noChangeAspect="1"/>
          </p:cNvPicPr>
          <p:nvPr/>
        </p:nvPicPr>
        <p:blipFill>
          <a:blip r:embed="rId2"/>
          <a:stretch>
            <a:fillRect/>
          </a:stretch>
        </p:blipFill>
        <p:spPr>
          <a:xfrm>
            <a:off x="561975" y="1571625"/>
            <a:ext cx="6576441" cy="4010025"/>
          </a:xfrm>
          <a:prstGeom prst="rect">
            <a:avLst/>
          </a:prstGeom>
        </p:spPr>
      </p:pic>
      <p:pic>
        <p:nvPicPr>
          <p:cNvPr id="3" name="Picture 2">
            <a:extLst>
              <a:ext uri="{FF2B5EF4-FFF2-40B4-BE49-F238E27FC236}">
                <a16:creationId xmlns="" xmlns:a16="http://schemas.microsoft.com/office/drawing/2014/main" id="{FA21196C-968E-41B5-A43D-D80587C26153}"/>
              </a:ext>
            </a:extLst>
          </p:cNvPr>
          <p:cNvPicPr>
            <a:picLocks noChangeAspect="1"/>
          </p:cNvPicPr>
          <p:nvPr/>
        </p:nvPicPr>
        <p:blipFill>
          <a:blip r:embed="rId3"/>
          <a:stretch>
            <a:fillRect/>
          </a:stretch>
        </p:blipFill>
        <p:spPr>
          <a:xfrm>
            <a:off x="6553200" y="866774"/>
            <a:ext cx="4992688" cy="5286375"/>
          </a:xfrm>
          <a:prstGeom prst="rect">
            <a:avLst/>
          </a:prstGeom>
        </p:spPr>
      </p:pic>
    </p:spTree>
    <p:extLst>
      <p:ext uri="{BB962C8B-B14F-4D97-AF65-F5344CB8AC3E}">
        <p14:creationId xmlns:p14="http://schemas.microsoft.com/office/powerpoint/2010/main" val="1361626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2329</Words>
  <Application>Microsoft Office PowerPoint</Application>
  <PresentationFormat>Widescreen</PresentationFormat>
  <Paragraphs>222</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African Art</vt:lpstr>
      <vt:lpstr>Vocabulary</vt:lpstr>
      <vt:lpstr>PowerPoint Presentation</vt:lpstr>
      <vt:lpstr>Historical Background</vt:lpstr>
      <vt:lpstr>Historical Background continued…</vt:lpstr>
      <vt:lpstr>Historical Background continued…</vt:lpstr>
      <vt:lpstr>Historical Background continued</vt:lpstr>
      <vt:lpstr>African Architecture</vt:lpstr>
      <vt:lpstr>PowerPoint Presentation</vt:lpstr>
      <vt:lpstr>167. Conical tower and circular wall of Great Zimbabwe Southeastern Zimbabwe Shona peoples c. 1000-1400 CE Coursed granite blocks</vt:lpstr>
      <vt:lpstr>PowerPoint Presentation</vt:lpstr>
      <vt:lpstr>168. Great Mosque of Djenne Mali Founded c. 1200 CE, rebuilt 1906-1907 Adobe</vt:lpstr>
      <vt:lpstr>PowerPoint Presentation</vt:lpstr>
      <vt:lpstr>African Sculpture</vt:lpstr>
      <vt:lpstr>169. Wall plaque, from Oba’s palace Edo peoples, Benin (Nigeria) 16th century CE Cast brass</vt:lpstr>
      <vt:lpstr>PowerPoint Presentation</vt:lpstr>
      <vt:lpstr>170. Sika dwa kofi (Golden Stool) Ashanti peoples (south central Ghana) c. 1700 CE Gold over wood and cast gold attachments</vt:lpstr>
      <vt:lpstr>PowerPoint Presentation</vt:lpstr>
      <vt:lpstr>171. Ndop (portrait figure) of King Mishe miShyaang maMbul Kuba peoples (Democratic Republic of the Congo) c. 1760-1780 CE wood</vt:lpstr>
      <vt:lpstr>PowerPoint Presentation</vt:lpstr>
      <vt:lpstr>172. Power figure (Nkisi n’kondi) Kongo peoples (Democratic Republic of the Congo) c. late 19th century CE wood and metal</vt:lpstr>
      <vt:lpstr>PowerPoint Presentation</vt:lpstr>
      <vt:lpstr>173. Female (Pwo) mask Chokwe peoples (Democratic Republic of the Congo) Late 19th to early 20th century CE wood, fiber, pigment, and metal</vt:lpstr>
      <vt:lpstr>174. Portrait mask (Mblo) Baule peoples (Cote d’Ivoire) Early 20th century CE wood and pigment</vt:lpstr>
      <vt:lpstr>PowerPoint Presentation</vt:lpstr>
      <vt:lpstr>175. Bundu mask Sanda Society, Mende peoples (West African forests of Sierra Leone and Liberia) 19th to 20th century CE wood, cloth, and fiber</vt:lpstr>
      <vt:lpstr>PowerPoint Presentation</vt:lpstr>
      <vt:lpstr>176. Ikenga (shrine figure) Igbo peoples (Nigeria) c. 19th to 20th century CE wood</vt:lpstr>
      <vt:lpstr>PowerPoint Presentation</vt:lpstr>
      <vt:lpstr>177. Lukasa (memory board) Mbudye Society, Luba peoples (Democratic Republic of the Congo) c. 19th to 20th century CE wood, beads, and metal</vt:lpstr>
      <vt:lpstr>178. Aka elephant mask Bamileke (Cameroon, western grassfields region) c. 19th and 20th century CE wood, woven raffia, cloth, and beads</vt:lpstr>
      <vt:lpstr>179. Reliquary figure (byeri) Fang peoples (southern Cameroon) c. 19th and 20th century CE wood</vt:lpstr>
      <vt:lpstr>180. Veranda post of the enthroned king and senior wife (Opo Ogoga) Olowe of Ise (Yoruba peoples) c. 1910-1914 CE wood and pigment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Art</dc:title>
  <dc:creator>Amanda Vince</dc:creator>
  <cp:lastModifiedBy>Amanda Vince</cp:lastModifiedBy>
  <cp:revision>69</cp:revision>
  <dcterms:created xsi:type="dcterms:W3CDTF">2017-10-04T10:37:06Z</dcterms:created>
  <dcterms:modified xsi:type="dcterms:W3CDTF">2017-10-18T16:00:26Z</dcterms:modified>
</cp:coreProperties>
</file>